
<file path=[Content_Types].xml><?xml version="1.0" encoding="utf-8"?>
<Types xmlns="http://schemas.openxmlformats.org/package/2006/content-types">
  <Override PartName="/ppt/diagrams/colors22.xml" ContentType="application/vnd.openxmlformats-officedocument.drawingml.diagramColors+xml"/>
  <Override PartName="/ppt/slides/slide4.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diagrams/colors11.xml" ContentType="application/vnd.openxmlformats-officedocument.drawingml.diagramColors+xml"/>
  <Override PartName="/ppt/diagrams/data24.xml" ContentType="application/vnd.openxmlformats-officedocument.drawingml.diagramData+xml"/>
  <Override PartName="/ppt/theme/theme1.xml" ContentType="application/vnd.openxmlformats-officedocument.theme+xml"/>
  <Override PartName="/ppt/slideLayouts/slideLayout2.xml" ContentType="application/vnd.openxmlformats-officedocument.presentationml.slideLayout+xml"/>
  <Override PartName="/ppt/diagrams/layout9.xml" ContentType="application/vnd.openxmlformats-officedocument.drawingml.diagramLayout+xml"/>
  <Override PartName="/ppt/diagrams/data13.xml" ContentType="application/vnd.openxmlformats-officedocument.drawingml.diagramData+xml"/>
  <Override PartName="/ppt/diagrams/quickStyle28.xml" ContentType="application/vnd.openxmlformats-officedocument.drawingml.diagramStyle+xml"/>
  <Override PartName="/ppt/diagrams/drawing29.xml" ContentType="application/vnd.ms-office.drawingml.diagramDrawing+xml"/>
  <Override PartName="/ppt/diagrams/data31.xml" ContentType="application/vnd.openxmlformats-officedocument.drawingml.diagramData+xml"/>
  <Default Extension="xml" ContentType="application/xml"/>
  <Override PartName="/ppt/slides/slide14.xml" ContentType="application/vnd.openxmlformats-officedocument.presentationml.slide+xml"/>
  <Override PartName="/ppt/diagrams/quickStyle17.xml" ContentType="application/vnd.openxmlformats-officedocument.drawingml.diagramStyle+xml"/>
  <Override PartName="/ppt/diagrams/drawing18.xml" ContentType="application/vnd.ms-office.drawingml.diagramDrawing+xml"/>
  <Override PartName="/ppt/diagrams/data20.xml" ContentType="application/vnd.openxmlformats-officedocument.drawingml.diagramData+xml"/>
  <Override PartName="/ppt/slides/slide10.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diagrams/layout17.xml" ContentType="application/vnd.openxmlformats-officedocument.drawingml.diagramLayout+xml"/>
  <Override PartName="/ppt/diagrams/quickStyle24.xml" ContentType="application/vnd.openxmlformats-officedocument.drawingml.diagramStyle+xml"/>
  <Override PartName="/ppt/diagrams/drawing25.xml" ContentType="application/vnd.ms-office.drawingml.diagramDrawing+xml"/>
  <Override PartName="/ppt/diagrams/layout28.xml" ContentType="application/vnd.openxmlformats-officedocument.drawingml.diagramLayout+xml"/>
  <Override PartName="/ppt/diagrams/colors8.xml" ContentType="application/vnd.openxmlformats-officedocument.drawingml.diagramColors+xml"/>
  <Override PartName="/ppt/diagrams/quickStyle13.xml" ContentType="application/vnd.openxmlformats-officedocument.drawingml.diagramStyle+xml"/>
  <Override PartName="/ppt/diagrams/drawing14.xml" ContentType="application/vnd.ms-office.drawingml.diagramDrawing+xml"/>
  <Override PartName="/ppt/diagrams/quickStyle31.xml" ContentType="application/vnd.openxmlformats-officedocument.drawingml.diagramStyle+xml"/>
  <Override PartName="/ppt/diagrams/layout1.xml" ContentType="application/vnd.openxmlformats-officedocument.drawingml.diagramLayout+xml"/>
  <Override PartName="/ppt/diagrams/data2.xml" ContentType="application/vnd.openxmlformats-officedocument.drawingml.diagramData+xml"/>
  <Override PartName="/ppt/diagrams/drawing7.xml" ContentType="application/vnd.ms-office.drawingml.diagramDrawing+xml"/>
  <Override PartName="/ppt/diagrams/layout13.xml" ContentType="application/vnd.openxmlformats-officedocument.drawingml.diagramLayout+xml"/>
  <Override PartName="/ppt/diagrams/quickStyle20.xml" ContentType="application/vnd.openxmlformats-officedocument.drawingml.diagramStyle+xml"/>
  <Override PartName="/ppt/diagrams/drawing21.xml" ContentType="application/vnd.ms-office.drawingml.diagramDrawing+xml"/>
  <Override PartName="/ppt/diagrams/layout24.xml" ContentType="application/vnd.openxmlformats-officedocument.drawingml.diagramLayout+xml"/>
  <Override PartName="/ppt/diagrams/colors27.xml" ContentType="application/vnd.openxmlformats-officedocument.drawingml.diagramColors+xml"/>
  <Override PartName="/ppt/diagrams/data29.xml" ContentType="application/vnd.openxmlformats-officedocument.drawingml.diagramData+xml"/>
  <Override PartName="/ppt/slides/slide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diagrams/drawing10.xml" ContentType="application/vnd.ms-office.drawingml.diagramDrawing+xml"/>
  <Override PartName="/ppt/diagrams/colors16.xml" ContentType="application/vnd.openxmlformats-officedocument.drawingml.diagramColors+xml"/>
  <Override PartName="/ppt/diagrams/data18.xml" ContentType="application/vnd.openxmlformats-officedocument.drawingml.diagramData+xml"/>
  <Override PartName="/ppt/diagrams/layout31.xml" ContentType="application/vnd.openxmlformats-officedocument.drawingml.diagramLayout+xml"/>
  <Override PartName="/ppt/slides/slide5.xml" ContentType="application/vnd.openxmlformats-officedocument.presentationml.slide+xml"/>
  <Override PartName="/ppt/slideLayouts/slideLayout7.xml" ContentType="application/vnd.openxmlformats-officedocument.presentationml.slideLayout+xml"/>
  <Override PartName="/ppt/diagrams/drawing3.xml" ContentType="application/vnd.ms-office.drawingml.diagramDrawing+xml"/>
  <Default Extension="png" ContentType="image/png"/>
  <Override PartName="/ppt/diagrams/colors12.xml" ContentType="application/vnd.openxmlformats-officedocument.drawingml.diagramColors+xml"/>
  <Override PartName="/ppt/diagrams/layout20.xml" ContentType="application/vnd.openxmlformats-officedocument.drawingml.diagramLayout+xml"/>
  <Override PartName="/ppt/diagrams/colors23.xml" ContentType="application/vnd.openxmlformats-officedocument.drawingml.diagramColors+xml"/>
  <Override PartName="/ppt/diagrams/data25.xml" ContentType="application/vnd.openxmlformats-officedocument.drawingml.diagramData+xml"/>
  <Override PartName="/ppt/presProps.xml" ContentType="application/vnd.openxmlformats-officedocument.presentationml.presProps+xml"/>
  <Override PartName="/ppt/diagrams/quickStyle3.xml" ContentType="application/vnd.openxmlformats-officedocument.drawingml.diagramStyle+xml"/>
  <Override PartName="/ppt/diagrams/data14.xml" ContentType="application/vnd.openxmlformats-officedocument.drawingml.diagramData+xml"/>
  <Override PartName="/ppt/diagrams/colors30.xml" ContentType="application/vnd.openxmlformats-officedocument.drawingml.diagramColors+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diagrams/drawing19.xml" ContentType="application/vnd.ms-office.drawingml.diagramDrawing+xml"/>
  <Override PartName="/ppt/diagrams/data21.xml" ContentType="application/vnd.openxmlformats-officedocument.drawingml.diagramData+xml"/>
  <Override PartName="/ppt/diagrams/quickStyle29.xml" ContentType="application/vnd.openxmlformats-officedocument.drawingml.diagramStyle+xml"/>
  <Override PartName="/ppt/presentation.xml" ContentType="application/vnd.openxmlformats-officedocument.presentationml.presentation.main+xml"/>
  <Override PartName="/ppt/diagrams/layout6.xml" ContentType="application/vnd.openxmlformats-officedocument.drawingml.diagramLayout+xml"/>
  <Override PartName="/ppt/diagrams/data10.xml" ContentType="application/vnd.openxmlformats-officedocument.drawingml.diagramData+xml"/>
  <Override PartName="/ppt/diagrams/quickStyle18.xml" ContentType="application/vnd.openxmlformats-officedocument.drawingml.diagramStyle+xml"/>
  <Override PartName="/ppt/diagrams/layout29.xml" ContentType="application/vnd.openxmlformats-officedocument.drawingml.diagramLayout+xml"/>
  <Override PartName="/docProps/app.xml" ContentType="application/vnd.openxmlformats-officedocument.extended-properties+xml"/>
  <Override PartName="/ppt/slides/slide11.xml" ContentType="application/vnd.openxmlformats-officedocument.presentationml.slide+xml"/>
  <Override PartName="/ppt/diagrams/data7.xml" ContentType="application/vnd.openxmlformats-officedocument.drawingml.diagramData+xml"/>
  <Override PartName="/ppt/diagrams/colors9.xml" ContentType="application/vnd.openxmlformats-officedocument.drawingml.diagramColors+xml"/>
  <Override PartName="/ppt/diagrams/quickStyle14.xml" ContentType="application/vnd.openxmlformats-officedocument.drawingml.diagramStyle+xml"/>
  <Override PartName="/ppt/diagrams/drawing15.xml" ContentType="application/vnd.ms-office.drawingml.diagramDrawing+xml"/>
  <Override PartName="/ppt/diagrams/layout18.xml" ContentType="application/vnd.openxmlformats-officedocument.drawingml.diagramLayout+xml"/>
  <Override PartName="/ppt/diagrams/quickStyle25.xml" ContentType="application/vnd.openxmlformats-officedocument.drawingml.diagramStyle+xml"/>
  <Override PartName="/ppt/diagrams/drawing26.xml" ContentType="application/vnd.ms-office.drawingml.diagramDrawing+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drawing8.xml" ContentType="application/vnd.ms-office.drawingml.diagramDrawing+xml"/>
  <Default Extension="gif" ContentType="image/gif"/>
  <Override PartName="/ppt/diagrams/layout25.xml" ContentType="application/vnd.openxmlformats-officedocument.drawingml.diagramLayout+xml"/>
  <Override PartName="/ppt/diagrams/colors28.xml" ContentType="application/vnd.openxmlformats-officedocument.drawingml.diagramColors+xml"/>
  <Override PartName="/ppt/diagrams/data3.xml" ContentType="application/vnd.openxmlformats-officedocument.drawingml.diagramData+xml"/>
  <Override PartName="/ppt/diagrams/colors5.xml" ContentType="application/vnd.openxmlformats-officedocument.drawingml.diagramColors+xml"/>
  <Override PartName="/ppt/diagrams/quickStyle8.xml" ContentType="application/vnd.openxmlformats-officedocument.drawingml.diagramStyle+xml"/>
  <Override PartName="/ppt/diagrams/quickStyle10.xml" ContentType="application/vnd.openxmlformats-officedocument.drawingml.diagramStyle+xml"/>
  <Override PartName="/ppt/diagrams/drawing11.xml" ContentType="application/vnd.ms-office.drawingml.diagramDrawing+xml"/>
  <Override PartName="/ppt/diagrams/layout14.xml" ContentType="application/vnd.openxmlformats-officedocument.drawingml.diagramLayout+xml"/>
  <Override PartName="/ppt/diagrams/colors17.xml" ContentType="application/vnd.openxmlformats-officedocument.drawingml.diagramColors+xml"/>
  <Override PartName="/ppt/diagrams/quickStyle21.xml" ContentType="application/vnd.openxmlformats-officedocument.drawingml.diagramStyle+xml"/>
  <Override PartName="/ppt/diagrams/drawing22.xml" ContentType="application/vnd.ms-office.drawingml.diagramDrawing+xml"/>
  <Override PartName="/ppt/diagrams/drawing4.xml" ContentType="application/vnd.ms-office.drawingml.diagramDrawing+xml"/>
  <Override PartName="/ppt/diagrams/data19.xml" ContentType="application/vnd.openxmlformats-officedocument.drawingml.diagramData+xml"/>
  <Override PartName="/ppt/diagrams/layout21.xml" ContentType="application/vnd.openxmlformats-officedocument.drawingml.diagramLayout+xml"/>
  <Override PartName="/ppt/diagrams/colors24.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diagrams/layout10.xml" ContentType="application/vnd.openxmlformats-officedocument.drawingml.diagramLayout+xml"/>
  <Override PartName="/ppt/diagrams/colors13.xml" ContentType="application/vnd.openxmlformats-officedocument.drawingml.diagramColors+xml"/>
  <Override PartName="/ppt/diagrams/data26.xml" ContentType="application/vnd.openxmlformats-officedocument.drawingml.diagramData+xml"/>
  <Override PartName="/ppt/diagrams/colors31.xml" ContentType="application/vnd.openxmlformats-officedocument.drawingml.diagramColors+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diagrams/data15.xml" ContentType="application/vnd.openxmlformats-officedocument.drawingml.diagramData+xml"/>
  <Override PartName="/ppt/diagrams/colors20.xml" ContentType="application/vnd.openxmlformats-officedocument.drawingml.diagramColors+xml"/>
  <Override PartName="/ppt/slides/slide2.xml" ContentType="application/vnd.openxmlformats-officedocument.presentationml.slide+xml"/>
  <Override PartName="/ppt/slides/slide16.xml" ContentType="application/vnd.openxmlformats-officedocument.presentationml.slide+xml"/>
  <Override PartName="/ppt/diagrams/data11.xml" ContentType="application/vnd.openxmlformats-officedocument.drawingml.diagramData+xml"/>
  <Override PartName="/ppt/diagrams/quickStyle19.xml" ContentType="application/vnd.openxmlformats-officedocument.drawingml.diagramStyle+xml"/>
  <Override PartName="/ppt/diagrams/data22.xml" ContentType="application/vnd.openxmlformats-officedocument.drawingml.diagramData+xml"/>
  <Default Extension="rels" ContentType="application/vnd.openxmlformats-package.relationships+xml"/>
  <Override PartName="/ppt/diagrams/layout7.xml" ContentType="application/vnd.openxmlformats-officedocument.drawingml.diagramLayout+xml"/>
  <Override PartName="/ppt/diagrams/data8.xml" ContentType="application/vnd.openxmlformats-officedocument.drawingml.diagramData+xml"/>
  <Override PartName="/ppt/diagrams/quickStyle26.xml" ContentType="application/vnd.openxmlformats-officedocument.drawingml.diagramStyle+xml"/>
  <Override PartName="/ppt/diagrams/drawing27.xml" ContentType="application/vnd.ms-office.drawingml.diagramDrawing+xml"/>
  <Override PartName="/ppt/slides/slide12.xml" ContentType="application/vnd.openxmlformats-officedocument.presentationml.slide+xml"/>
  <Override PartName="/ppt/slideLayouts/slideLayout11.xml" ContentType="application/vnd.openxmlformats-officedocument.presentationml.slideLayout+xml"/>
  <Override PartName="/ppt/diagrams/quickStyle15.xml" ContentType="application/vnd.openxmlformats-officedocument.drawingml.diagramStyle+xml"/>
  <Override PartName="/ppt/diagrams/drawing16.xml" ContentType="application/vnd.ms-office.drawingml.diagramDrawing+xml"/>
  <Override PartName="/ppt/diagrams/layout19.xml" ContentType="application/vnd.openxmlformats-officedocument.drawingml.diagramLayout+xml"/>
  <Override PartName="/ppt/diagrams/layout3.xml" ContentType="application/vnd.openxmlformats-officedocument.drawingml.diagramLayout+xml"/>
  <Override PartName="/ppt/diagrams/data4.xml" ContentType="application/vnd.openxmlformats-officedocument.drawingml.diagramData+xml"/>
  <Override PartName="/ppt/diagrams/drawing9.xml" ContentType="application/vnd.ms-office.drawingml.diagramDrawing+xml"/>
  <Override PartName="/ppt/diagrams/layout15.xml" ContentType="application/vnd.openxmlformats-officedocument.drawingml.diagramLayout+xml"/>
  <Override PartName="/ppt/diagrams/quickStyle22.xml" ContentType="application/vnd.openxmlformats-officedocument.drawingml.diagramStyle+xml"/>
  <Override PartName="/ppt/diagrams/drawing23.xml" ContentType="application/vnd.ms-office.drawingml.diagramDrawing+xml"/>
  <Override PartName="/ppt/diagrams/layout26.xml" ContentType="application/vnd.openxmlformats-officedocument.drawingml.diagramLayout+xml"/>
  <Override PartName="/ppt/diagrams/colors29.xml" ContentType="application/vnd.openxmlformats-officedocument.drawingml.diagramColors+xml"/>
  <Override PartName="/ppt/diagrams/colors6.xml" ContentType="application/vnd.openxmlformats-officedocument.drawingml.diagramColors+xml"/>
  <Override PartName="/ppt/diagrams/quickStyle9.xml" ContentType="application/vnd.openxmlformats-officedocument.drawingml.diagramStyle+xml"/>
  <Override PartName="/ppt/diagrams/quickStyle11.xml" ContentType="application/vnd.openxmlformats-officedocument.drawingml.diagramStyle+xml"/>
  <Override PartName="/ppt/diagrams/drawing12.xml" ContentType="application/vnd.ms-office.drawingml.diagramDrawing+xml"/>
  <Override PartName="/ppt/diagrams/colors18.xml" ContentType="application/vnd.openxmlformats-officedocument.drawingml.diagramColors+xml"/>
  <Override PartName="/ppt/diagrams/drawing30.xml" ContentType="application/vnd.ms-office.drawingml.diagramDrawing+xml"/>
  <Override PartName="/ppt/slides/slide7.xml" ContentType="application/vnd.openxmlformats-officedocument.presentationml.slide+xml"/>
  <Override PartName="/ppt/slideLayouts/slideLayout9.xml" ContentType="application/vnd.openxmlformats-officedocument.presentationml.slideLayout+xml"/>
  <Override PartName="/ppt/diagrams/drawing5.xml" ContentType="application/vnd.ms-office.drawingml.diagramDrawing+xml"/>
  <Override PartName="/ppt/diagrams/layout11.xml" ContentType="application/vnd.openxmlformats-officedocument.drawingml.diagramLayout+xml"/>
  <Override PartName="/ppt/diagrams/colors14.xml" ContentType="application/vnd.openxmlformats-officedocument.drawingml.diagramColors+xml"/>
  <Override PartName="/ppt/diagrams/layout22.xml" ContentType="application/vnd.openxmlformats-officedocument.drawingml.diagramLayout+xml"/>
  <Override PartName="/ppt/diagrams/colors25.xml" ContentType="application/vnd.openxmlformats-officedocument.drawingml.diagramColors+xml"/>
  <Override PartName="/ppt/diagrams/data27.xml" ContentType="application/vnd.openxmlformats-officedocument.drawingml.diagramData+xml"/>
  <Override PartName="/ppt/diagrams/colors2.xml" ContentType="application/vnd.openxmlformats-officedocument.drawingml.diagramColors+xml"/>
  <Override PartName="/ppt/diagrams/quickStyle5.xml" ContentType="application/vnd.openxmlformats-officedocument.drawingml.diagramStyle+xml"/>
  <Override PartName="/ppt/diagrams/data16.xml" ContentType="application/vnd.openxmlformats-officedocument.drawingml.diagramData+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diagrams/colors10.xml" ContentType="application/vnd.openxmlformats-officedocument.drawingml.diagramColors+xml"/>
  <Override PartName="/ppt/diagrams/colors21.xml" ContentType="application/vnd.openxmlformats-officedocument.drawingml.diagramColors+xml"/>
  <Override PartName="/ppt/diagrams/data23.xml" ContentType="application/vnd.openxmlformats-officedocument.drawingml.diagramData+xml"/>
  <Override PartName="/ppt/diagrams/quickStyle1.xml" ContentType="application/vnd.openxmlformats-officedocument.drawingml.diagramStyle+xml"/>
  <Default Extension="jpeg" ContentType="image/jpeg"/>
  <Override PartName="/ppt/diagrams/layout8.xml" ContentType="application/vnd.openxmlformats-officedocument.drawingml.diagramLayout+xml"/>
  <Override PartName="/ppt/diagrams/data12.xml" ContentType="application/vnd.openxmlformats-officedocument.drawingml.diagramData+xml"/>
  <Override PartName="/ppt/diagrams/data30.xml" ContentType="application/vnd.openxmlformats-officedocument.drawingml.diagramData+xml"/>
  <Override PartName="/ppt/slides/slide13.xml" ContentType="application/vnd.openxmlformats-officedocument.presentationml.slide+xml"/>
  <Override PartName="/ppt/slideLayouts/slideLayout1.xml" ContentType="application/vnd.openxmlformats-officedocument.presentationml.slideLayout+xml"/>
  <Override PartName="/ppt/diagrams/data9.xml" ContentType="application/vnd.openxmlformats-officedocument.drawingml.diagramData+xml"/>
  <Override PartName="/ppt/diagrams/quickStyle16.xml" ContentType="application/vnd.openxmlformats-officedocument.drawingml.diagramStyle+xml"/>
  <Override PartName="/ppt/diagrams/drawing17.xml" ContentType="application/vnd.ms-office.drawingml.diagramDrawing+xml"/>
  <Override PartName="/ppt/diagrams/quickStyle27.xml" ContentType="application/vnd.openxmlformats-officedocument.drawingml.diagramStyle+xml"/>
  <Override PartName="/ppt/diagrams/drawing28.xml" ContentType="application/vnd.ms-office.drawingml.diagramDrawing+xml"/>
  <Override PartName="/ppt/diagrams/layout4.xml" ContentType="application/vnd.openxmlformats-officedocument.drawingml.diagramLayout+xml"/>
  <Override PartName="/ppt/diagrams/layout27.xml" ContentType="application/vnd.openxmlformats-officedocument.drawingml.diagramLayout+xml"/>
  <Override PartName="/ppt/diagrams/data5.xml" ContentType="application/vnd.openxmlformats-officedocument.drawingml.diagramData+xml"/>
  <Override PartName="/ppt/diagrams/colors7.xml" ContentType="application/vnd.openxmlformats-officedocument.drawingml.diagramColors+xml"/>
  <Override PartName="/ppt/diagrams/quickStyle12.xml" ContentType="application/vnd.openxmlformats-officedocument.drawingml.diagramStyle+xml"/>
  <Override PartName="/ppt/diagrams/drawing13.xml" ContentType="application/vnd.ms-office.drawingml.diagramDrawing+xml"/>
  <Override PartName="/ppt/diagrams/layout16.xml" ContentType="application/vnd.openxmlformats-officedocument.drawingml.diagramLayout+xml"/>
  <Override PartName="/ppt/diagrams/colors19.xml" ContentType="application/vnd.openxmlformats-officedocument.drawingml.diagramColors+xml"/>
  <Override PartName="/ppt/diagrams/quickStyle23.xml" ContentType="application/vnd.openxmlformats-officedocument.drawingml.diagramStyle+xml"/>
  <Override PartName="/ppt/diagrams/drawing24.xml" ContentType="application/vnd.ms-office.drawingml.diagramDrawing+xml"/>
  <Override PartName="/ppt/diagrams/drawing6.xml" ContentType="application/vnd.ms-office.drawingml.diagramDrawing+xml"/>
  <Override PartName="/ppt/diagrams/drawing20.xml" ContentType="application/vnd.ms-office.drawingml.diagramDrawing+xml"/>
  <Override PartName="/ppt/diagrams/layout23.xml" ContentType="application/vnd.openxmlformats-officedocument.drawingml.diagramLayout+xml"/>
  <Override PartName="/ppt/diagrams/colors26.xml" ContentType="application/vnd.openxmlformats-officedocument.drawingml.diagramColors+xml"/>
  <Override PartName="/ppt/diagrams/quickStyle30.xml" ContentType="application/vnd.openxmlformats-officedocument.drawingml.diagramStyle+xml"/>
  <Override PartName="/ppt/diagrams/drawing31.xml" ContentType="application/vnd.ms-office.drawingml.diagramDrawing+xml"/>
  <Override PartName="/ppt/slides/slide8.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ppt/diagrams/quickStyle6.xml" ContentType="application/vnd.openxmlformats-officedocument.drawingml.diagramStyle+xml"/>
  <Override PartName="/ppt/diagrams/layout12.xml" ContentType="application/vnd.openxmlformats-officedocument.drawingml.diagramLayout+xml"/>
  <Override PartName="/ppt/diagrams/colors15.xml" ContentType="application/vnd.openxmlformats-officedocument.drawingml.diagramColors+xml"/>
  <Override PartName="/ppt/diagrams/data28.xml" ContentType="application/vnd.openxmlformats-officedocument.drawingml.diagramData+xml"/>
  <Override PartName="/ppt/diagrams/layout30.xml" ContentType="application/vnd.openxmlformats-officedocument.drawingml.diagramLayout+xml"/>
  <Override PartName="/ppt/diagrams/drawing2.xml" ContentType="application/vnd.ms-office.drawingml.diagramDrawing+xml"/>
  <Override PartName="/ppt/diagrams/data17.xml" ContentType="application/vnd.openxmlformats-officedocument.drawingml.diagramData+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2" r:id="rId4"/>
    <p:sldId id="276" r:id="rId5"/>
    <p:sldId id="277" r:id="rId6"/>
    <p:sldId id="278" r:id="rId7"/>
    <p:sldId id="279" r:id="rId8"/>
    <p:sldId id="275" r:id="rId9"/>
    <p:sldId id="259" r:id="rId10"/>
    <p:sldId id="263" r:id="rId11"/>
    <p:sldId id="264" r:id="rId12"/>
    <p:sldId id="280" r:id="rId13"/>
    <p:sldId id="281" r:id="rId14"/>
    <p:sldId id="282" r:id="rId15"/>
    <p:sldId id="283" r:id="rId16"/>
    <p:sldId id="284" r:id="rId17"/>
    <p:sldId id="285" r:id="rId18"/>
  </p:sldIdLst>
  <p:sldSz cx="6858000" cy="9144000" type="screen4x3"/>
  <p:notesSz cx="6807200" cy="993933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5620"/>
    <p:restoredTop sz="94660"/>
  </p:normalViewPr>
  <p:slideViewPr>
    <p:cSldViewPr>
      <p:cViewPr>
        <p:scale>
          <a:sx n="75" d="100"/>
          <a:sy n="75" d="100"/>
        </p:scale>
        <p:origin x="-1464" y="-180"/>
      </p:cViewPr>
      <p:guideLst>
        <p:guide orient="horz" pos="2880"/>
        <p:guide pos="216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AFDF31B-1B99-4F5C-835D-6A523E34B565}" type="presOf" srcId="{032D3BBA-FECA-4A09-86B8-D22A26B2D692}" destId="{DE94FCB2-DC8D-4E9C-99AC-1B4A02F51ED1}" srcOrd="0" destOrd="0" presId="urn:microsoft.com/office/officeart/2005/8/layout/default"/>
    <dgm:cxn modelId="{86CA10C7-AB6E-49E1-B3D2-715EC2F49495}" type="presOf" srcId="{816B225A-6D9C-45A5-A08D-C6272DC2B9BE}" destId="{FB970023-0AD8-4257-9D69-0D38BBE98C0B}" srcOrd="0" destOrd="0" presId="urn:microsoft.com/office/officeart/2005/8/layout/default"/>
    <dgm:cxn modelId="{B38AE810-85BD-4F60-B45D-900350FF3474}"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FECAFC4B-0D2E-4F5E-A7A4-3733547CF168}" type="presOf" srcId="{7B17B44F-FC52-4305-B7B4-359C8BB0CC78}" destId="{9E71994E-CAF8-46B6-9D24-24B986C042F2}"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3B7D39B6-BD4B-4FEF-82F2-EB1856548E45}" type="presOf" srcId="{40401B07-2BC1-43D1-990D-EA08A2E96199}" destId="{FFE1DB0B-A649-43C1-B7D2-CEF3FA2CA620}" srcOrd="0" destOrd="0" presId="urn:microsoft.com/office/officeart/2005/8/layout/default"/>
    <dgm:cxn modelId="{0B7CB9BB-0675-4957-B878-BDC7197142EC}" type="presOf" srcId="{719CC07F-E7E8-4D5D-812D-B4FE5927E5EE}" destId="{EF93FE5D-CECB-421C-A5E7-C8A146A6D18C}" srcOrd="0" destOrd="0" presId="urn:microsoft.com/office/officeart/2005/8/layout/default"/>
    <dgm:cxn modelId="{9BBA334D-9208-44F3-99FE-75C286D7352A}"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76CF25B7-8DD0-457E-8EF4-D3A76E8961EB}" type="presParOf" srcId="{FB970023-0AD8-4257-9D69-0D38BBE98C0B}" destId="{FFE1DB0B-A649-43C1-B7D2-CEF3FA2CA620}" srcOrd="0" destOrd="0" presId="urn:microsoft.com/office/officeart/2005/8/layout/default"/>
    <dgm:cxn modelId="{1830DB59-DDC9-4B2B-A6A4-B59E0639E597}" type="presParOf" srcId="{FB970023-0AD8-4257-9D69-0D38BBE98C0B}" destId="{2801E637-8C93-40BB-8D47-B379444342CD}" srcOrd="1" destOrd="0" presId="urn:microsoft.com/office/officeart/2005/8/layout/default"/>
    <dgm:cxn modelId="{D94F84BB-4D83-4377-A0CF-90C8B0479BFA}" type="presParOf" srcId="{FB970023-0AD8-4257-9D69-0D38BBE98C0B}" destId="{DE94FCB2-DC8D-4E9C-99AC-1B4A02F51ED1}" srcOrd="2" destOrd="0" presId="urn:microsoft.com/office/officeart/2005/8/layout/default"/>
    <dgm:cxn modelId="{2AE7FBD5-F94B-4031-B760-01AF3E58DF50}" type="presParOf" srcId="{FB970023-0AD8-4257-9D69-0D38BBE98C0B}" destId="{B79BEC52-4A3C-4665-948E-5AB634E4DDD1}" srcOrd="3" destOrd="0" presId="urn:microsoft.com/office/officeart/2005/8/layout/default"/>
    <dgm:cxn modelId="{BED7F07A-E15C-4C11-8AF9-4EB4D62FE129}" type="presParOf" srcId="{FB970023-0AD8-4257-9D69-0D38BBE98C0B}" destId="{9E71994E-CAF8-46B6-9D24-24B986C042F2}" srcOrd="4" destOrd="0" presId="urn:microsoft.com/office/officeart/2005/8/layout/default"/>
    <dgm:cxn modelId="{B06779A0-2332-4CFD-A841-34D9F4A74CE9}" type="presParOf" srcId="{FB970023-0AD8-4257-9D69-0D38BBE98C0B}" destId="{738F86CF-128D-470E-936B-6A3F88B3548B}" srcOrd="5" destOrd="0" presId="urn:microsoft.com/office/officeart/2005/8/layout/default"/>
    <dgm:cxn modelId="{380AF484-0123-435F-8A20-F72A125CDEC7}" type="presParOf" srcId="{FB970023-0AD8-4257-9D69-0D38BBE98C0B}" destId="{AB46F437-0746-4546-925E-0EB7C7D5DEEE}" srcOrd="6" destOrd="0" presId="urn:microsoft.com/office/officeart/2005/8/layout/default"/>
    <dgm:cxn modelId="{F413C40C-AAFA-4DE9-8267-114E4CF44EE5}" type="presParOf" srcId="{FB970023-0AD8-4257-9D69-0D38BBE98C0B}" destId="{DFB5A0A0-5AAF-4E7A-96E3-6AAED3E2A4DE}" srcOrd="7" destOrd="0" presId="urn:microsoft.com/office/officeart/2005/8/layout/default"/>
    <dgm:cxn modelId="{DB422FBA-4F92-483E-A313-34C1862A582D}" type="presParOf" srcId="{FB970023-0AD8-4257-9D69-0D38BBE98C0B}" destId="{EF93FE5D-CECB-421C-A5E7-C8A146A6D18C}" srcOrd="8" destOrd="0" presId="urn:microsoft.com/office/officeart/2005/8/layout/default"/>
    <dgm:cxn modelId="{57D24050-ED31-4B9C-9612-3B4CA415FD54}" type="presParOf" srcId="{FB970023-0AD8-4257-9D69-0D38BBE98C0B}" destId="{69C1F5B3-E374-4A16-AD71-1F7CD42FE451}" srcOrd="9" destOrd="0" presId="urn:microsoft.com/office/officeart/2005/8/layout/default"/>
    <dgm:cxn modelId="{177FC690-878B-47F5-8DD7-F178FFAFE8DD}"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08AC719E-C867-45B6-A6A3-E33D64510419}" type="presOf" srcId="{7B17B44F-FC52-4305-B7B4-359C8BB0CC78}" destId="{9E71994E-CAF8-46B6-9D24-24B986C042F2}" srcOrd="0" destOrd="0" presId="urn:microsoft.com/office/officeart/2005/8/layout/default"/>
    <dgm:cxn modelId="{CB9A65CA-15D4-4DA5-8C20-514AD4102451}" type="presOf" srcId="{40401B07-2BC1-43D1-990D-EA08A2E96199}" destId="{FFE1DB0B-A649-43C1-B7D2-CEF3FA2CA620}" srcOrd="0" destOrd="0" presId="urn:microsoft.com/office/officeart/2005/8/layout/default"/>
    <dgm:cxn modelId="{08268DB0-2216-471C-8387-A04C4F1DE8DF}" type="presOf" srcId="{032D3BBA-FECA-4A09-86B8-D22A26B2D692}" destId="{DE94FCB2-DC8D-4E9C-99AC-1B4A02F51ED1}" srcOrd="0" destOrd="0" presId="urn:microsoft.com/office/officeart/2005/8/layout/default"/>
    <dgm:cxn modelId="{D3971C80-D8F7-4EE1-8F8C-1ABBC2ED158C}" type="presOf" srcId="{719CC07F-E7E8-4D5D-812D-B4FE5927E5EE}" destId="{EF93FE5D-CECB-421C-A5E7-C8A146A6D18C}" srcOrd="0" destOrd="0" presId="urn:microsoft.com/office/officeart/2005/8/layout/default"/>
    <dgm:cxn modelId="{6FAB768E-42CF-400B-90A9-7341DE3CB7EE}" type="presOf" srcId="{62B35D10-1538-4D55-950A-2A2BA79ABB01}" destId="{4872DE25-18B2-4051-AC2E-50E8F9E547B9}"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6A1762DF-7C29-4A0A-8748-CEA318AD2CB0}" srcId="{816B225A-6D9C-45A5-A08D-C6272DC2B9BE}" destId="{40401B07-2BC1-43D1-990D-EA08A2E96199}" srcOrd="0" destOrd="0" parTransId="{7810A5FF-DD0E-4847-BB51-CCA58505CB3C}" sibTransId="{87D7B1F8-6123-41EB-9EE4-4365B501F819}"/>
    <dgm:cxn modelId="{050851E5-7985-4624-BFA0-E63890E07C3D}" srcId="{816B225A-6D9C-45A5-A08D-C6272DC2B9BE}" destId="{62B35D10-1538-4D55-950A-2A2BA79ABB01}" srcOrd="5" destOrd="0" parTransId="{3B7949E4-2C6C-4147-8E77-B67B75755B1D}" sibTransId="{14D47D6F-6546-446B-AE47-30FEAA7CBE24}"/>
    <dgm:cxn modelId="{40384234-1FAE-4BE7-B0C0-2AA655424E71}" type="presOf" srcId="{A8173AC5-747C-4629-AFDD-A87911240C17}" destId="{AB46F437-0746-4546-925E-0EB7C7D5DEEE}" srcOrd="0" destOrd="0" presId="urn:microsoft.com/office/officeart/2005/8/layout/default"/>
    <dgm:cxn modelId="{61A04791-B343-455A-ADC9-1EE2D917C0E0}" type="presOf" srcId="{816B225A-6D9C-45A5-A08D-C6272DC2B9BE}" destId="{FB970023-0AD8-4257-9D69-0D38BBE98C0B}" srcOrd="0" destOrd="0" presId="urn:microsoft.com/office/officeart/2005/8/layout/default"/>
    <dgm:cxn modelId="{BA58AEDC-CB15-46EA-950E-6EABE08FC003}" type="presParOf" srcId="{FB970023-0AD8-4257-9D69-0D38BBE98C0B}" destId="{FFE1DB0B-A649-43C1-B7D2-CEF3FA2CA620}" srcOrd="0" destOrd="0" presId="urn:microsoft.com/office/officeart/2005/8/layout/default"/>
    <dgm:cxn modelId="{32C3C639-55E7-4C7E-BAB5-817939CF4A7F}" type="presParOf" srcId="{FB970023-0AD8-4257-9D69-0D38BBE98C0B}" destId="{2801E637-8C93-40BB-8D47-B379444342CD}" srcOrd="1" destOrd="0" presId="urn:microsoft.com/office/officeart/2005/8/layout/default"/>
    <dgm:cxn modelId="{C9C1A3CD-3231-434F-84A8-A237AD3B72D1}" type="presParOf" srcId="{FB970023-0AD8-4257-9D69-0D38BBE98C0B}" destId="{DE94FCB2-DC8D-4E9C-99AC-1B4A02F51ED1}" srcOrd="2" destOrd="0" presId="urn:microsoft.com/office/officeart/2005/8/layout/default"/>
    <dgm:cxn modelId="{9DF79A02-C4A3-41CF-B36E-CBC11D48D7AE}" type="presParOf" srcId="{FB970023-0AD8-4257-9D69-0D38BBE98C0B}" destId="{B79BEC52-4A3C-4665-948E-5AB634E4DDD1}" srcOrd="3" destOrd="0" presId="urn:microsoft.com/office/officeart/2005/8/layout/default"/>
    <dgm:cxn modelId="{F59CE609-2890-42A2-B6F4-239D31E89BA0}" type="presParOf" srcId="{FB970023-0AD8-4257-9D69-0D38BBE98C0B}" destId="{9E71994E-CAF8-46B6-9D24-24B986C042F2}" srcOrd="4" destOrd="0" presId="urn:microsoft.com/office/officeart/2005/8/layout/default"/>
    <dgm:cxn modelId="{76A26F0B-E6C1-4E1E-80CC-6BAAE972BF00}" type="presParOf" srcId="{FB970023-0AD8-4257-9D69-0D38BBE98C0B}" destId="{738F86CF-128D-470E-936B-6A3F88B3548B}" srcOrd="5" destOrd="0" presId="urn:microsoft.com/office/officeart/2005/8/layout/default"/>
    <dgm:cxn modelId="{B332BD0F-D212-4F74-9E6B-6B2E1AC950AD}" type="presParOf" srcId="{FB970023-0AD8-4257-9D69-0D38BBE98C0B}" destId="{AB46F437-0746-4546-925E-0EB7C7D5DEEE}" srcOrd="6" destOrd="0" presId="urn:microsoft.com/office/officeart/2005/8/layout/default"/>
    <dgm:cxn modelId="{A6E48CAE-1DEC-4399-BFAF-DBAEFEFF4A1D}" type="presParOf" srcId="{FB970023-0AD8-4257-9D69-0D38BBE98C0B}" destId="{DFB5A0A0-5AAF-4E7A-96E3-6AAED3E2A4DE}" srcOrd="7" destOrd="0" presId="urn:microsoft.com/office/officeart/2005/8/layout/default"/>
    <dgm:cxn modelId="{1C7292DD-4374-49D0-B3F2-4EC6E17D1A55}" type="presParOf" srcId="{FB970023-0AD8-4257-9D69-0D38BBE98C0B}" destId="{EF93FE5D-CECB-421C-A5E7-C8A146A6D18C}" srcOrd="8" destOrd="0" presId="urn:microsoft.com/office/officeart/2005/8/layout/default"/>
    <dgm:cxn modelId="{A863A2EF-9D0D-42B9-87B7-2CD9D752BB07}" type="presParOf" srcId="{FB970023-0AD8-4257-9D69-0D38BBE98C0B}" destId="{69C1F5B3-E374-4A16-AD71-1F7CD42FE451}" srcOrd="9" destOrd="0" presId="urn:microsoft.com/office/officeart/2005/8/layout/default"/>
    <dgm:cxn modelId="{33C0E119-303F-433C-9873-A8EEFE369539}"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943A88FB-C14C-4EB6-886E-244E63827F68}" type="presOf" srcId="{816B225A-6D9C-45A5-A08D-C6272DC2B9BE}" destId="{FB970023-0AD8-4257-9D69-0D38BBE98C0B}"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7363EC10-E35D-4766-8C0C-1726E4ABDE59}" type="presOf" srcId="{7B17B44F-FC52-4305-B7B4-359C8BB0CC78}" destId="{9E71994E-CAF8-46B6-9D24-24B986C042F2}" srcOrd="0" destOrd="0" presId="urn:microsoft.com/office/officeart/2005/8/layout/default"/>
    <dgm:cxn modelId="{B41366EC-2260-4894-AEFD-E7811CDE52F4}" type="presOf" srcId="{032D3BBA-FECA-4A09-86B8-D22A26B2D692}" destId="{DE94FCB2-DC8D-4E9C-99AC-1B4A02F51ED1}" srcOrd="0" destOrd="0" presId="urn:microsoft.com/office/officeart/2005/8/layout/default"/>
    <dgm:cxn modelId="{57953E57-17FB-45F8-9878-72565A4C8F23}" type="presOf" srcId="{62B35D10-1538-4D55-950A-2A2BA79ABB01}" destId="{4872DE25-18B2-4051-AC2E-50E8F9E547B9}" srcOrd="0" destOrd="0" presId="urn:microsoft.com/office/officeart/2005/8/layout/default"/>
    <dgm:cxn modelId="{C15030EE-3077-48E2-B36A-4FFE6210D499}" type="presOf" srcId="{719CC07F-E7E8-4D5D-812D-B4FE5927E5EE}" destId="{EF93FE5D-CECB-421C-A5E7-C8A146A6D18C}"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C87389D-94FE-4A5C-8441-955C48DE1A9C}" type="presOf" srcId="{40401B07-2BC1-43D1-990D-EA08A2E96199}" destId="{FFE1DB0B-A649-43C1-B7D2-CEF3FA2CA620}" srcOrd="0" destOrd="0" presId="urn:microsoft.com/office/officeart/2005/8/layout/default"/>
    <dgm:cxn modelId="{20428DB8-0AFA-4D8C-8784-0A1805F76F8A}" type="presOf" srcId="{A8173AC5-747C-4629-AFDD-A87911240C17}" destId="{AB46F437-0746-4546-925E-0EB7C7D5DEEE}"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C617C856-3132-4EE5-AC43-5BA4BEE4B035}" type="presParOf" srcId="{FB970023-0AD8-4257-9D69-0D38BBE98C0B}" destId="{FFE1DB0B-A649-43C1-B7D2-CEF3FA2CA620}" srcOrd="0" destOrd="0" presId="urn:microsoft.com/office/officeart/2005/8/layout/default"/>
    <dgm:cxn modelId="{D084C056-D0D9-4848-B468-2ABE10E4D83D}" type="presParOf" srcId="{FB970023-0AD8-4257-9D69-0D38BBE98C0B}" destId="{2801E637-8C93-40BB-8D47-B379444342CD}" srcOrd="1" destOrd="0" presId="urn:microsoft.com/office/officeart/2005/8/layout/default"/>
    <dgm:cxn modelId="{C225DE33-6535-49D8-860F-B67B4DC9A6C5}" type="presParOf" srcId="{FB970023-0AD8-4257-9D69-0D38BBE98C0B}" destId="{DE94FCB2-DC8D-4E9C-99AC-1B4A02F51ED1}" srcOrd="2" destOrd="0" presId="urn:microsoft.com/office/officeart/2005/8/layout/default"/>
    <dgm:cxn modelId="{B1DD0161-CA90-4E9C-8279-1CA82794EE71}" type="presParOf" srcId="{FB970023-0AD8-4257-9D69-0D38BBE98C0B}" destId="{B79BEC52-4A3C-4665-948E-5AB634E4DDD1}" srcOrd="3" destOrd="0" presId="urn:microsoft.com/office/officeart/2005/8/layout/default"/>
    <dgm:cxn modelId="{F9A5A495-9A37-468C-8272-C891AE8605DC}" type="presParOf" srcId="{FB970023-0AD8-4257-9D69-0D38BBE98C0B}" destId="{9E71994E-CAF8-46B6-9D24-24B986C042F2}" srcOrd="4" destOrd="0" presId="urn:microsoft.com/office/officeart/2005/8/layout/default"/>
    <dgm:cxn modelId="{DDAB0568-EB92-4729-B009-05BD843F7CC5}" type="presParOf" srcId="{FB970023-0AD8-4257-9D69-0D38BBE98C0B}" destId="{738F86CF-128D-470E-936B-6A3F88B3548B}" srcOrd="5" destOrd="0" presId="urn:microsoft.com/office/officeart/2005/8/layout/default"/>
    <dgm:cxn modelId="{1B232BC0-D6B3-4A1F-BE96-6AA412CB0978}" type="presParOf" srcId="{FB970023-0AD8-4257-9D69-0D38BBE98C0B}" destId="{AB46F437-0746-4546-925E-0EB7C7D5DEEE}" srcOrd="6" destOrd="0" presId="urn:microsoft.com/office/officeart/2005/8/layout/default"/>
    <dgm:cxn modelId="{16196953-E4AD-4EF3-B2A2-55094CA72A9B}" type="presParOf" srcId="{FB970023-0AD8-4257-9D69-0D38BBE98C0B}" destId="{DFB5A0A0-5AAF-4E7A-96E3-6AAED3E2A4DE}" srcOrd="7" destOrd="0" presId="urn:microsoft.com/office/officeart/2005/8/layout/default"/>
    <dgm:cxn modelId="{5A9B77D2-E6F5-424B-9C32-EF262DD1D0AC}" type="presParOf" srcId="{FB970023-0AD8-4257-9D69-0D38BBE98C0B}" destId="{EF93FE5D-CECB-421C-A5E7-C8A146A6D18C}" srcOrd="8" destOrd="0" presId="urn:microsoft.com/office/officeart/2005/8/layout/default"/>
    <dgm:cxn modelId="{DC89C427-B326-4655-AE27-C5B6901AFFCF}" type="presParOf" srcId="{FB970023-0AD8-4257-9D69-0D38BBE98C0B}" destId="{69C1F5B3-E374-4A16-AD71-1F7CD42FE451}" srcOrd="9" destOrd="0" presId="urn:microsoft.com/office/officeart/2005/8/layout/default"/>
    <dgm:cxn modelId="{321D6ABC-CE5C-46E8-9AAF-258AE1BE67E1}"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6612B1D5-404F-4388-A265-253EF425205D}" type="presOf" srcId="{40401B07-2BC1-43D1-990D-EA08A2E96199}" destId="{FFE1DB0B-A649-43C1-B7D2-CEF3FA2CA620}" srcOrd="0" destOrd="0" presId="urn:microsoft.com/office/officeart/2005/8/layout/default"/>
    <dgm:cxn modelId="{9C6BE562-9C05-4D9D-8241-6DB993C9E245}" type="presOf" srcId="{719CC07F-E7E8-4D5D-812D-B4FE5927E5EE}" destId="{EF93FE5D-CECB-421C-A5E7-C8A146A6D18C}" srcOrd="0" destOrd="0" presId="urn:microsoft.com/office/officeart/2005/8/layout/default"/>
    <dgm:cxn modelId="{6A2EA473-93F1-4043-A208-EA521626E8B4}" type="presOf" srcId="{032D3BBA-FECA-4A09-86B8-D22A26B2D692}" destId="{DE94FCB2-DC8D-4E9C-99AC-1B4A02F51ED1}" srcOrd="0" destOrd="0" presId="urn:microsoft.com/office/officeart/2005/8/layout/default"/>
    <dgm:cxn modelId="{0D4F00CA-BF38-46E7-826D-7530F49C331D}" type="presOf" srcId="{A8173AC5-747C-4629-AFDD-A87911240C17}" destId="{AB46F437-0746-4546-925E-0EB7C7D5DEEE}"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02425892-024F-46B6-835B-F1887FB96B02}"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7B8F0DC8-E73C-4FCC-BCC4-80E17DA2315D}" type="presOf" srcId="{816B225A-6D9C-45A5-A08D-C6272DC2B9BE}" destId="{FB970023-0AD8-4257-9D69-0D38BBE98C0B}" srcOrd="0" destOrd="0" presId="urn:microsoft.com/office/officeart/2005/8/layout/default"/>
    <dgm:cxn modelId="{EE79B733-62E8-4567-953F-3E47A8F8EC17}" type="presOf" srcId="{7B17B44F-FC52-4305-B7B4-359C8BB0CC78}" destId="{9E71994E-CAF8-46B6-9D24-24B986C042F2}" srcOrd="0" destOrd="0" presId="urn:microsoft.com/office/officeart/2005/8/layout/default"/>
    <dgm:cxn modelId="{F72CCBC5-8C6A-4987-AA40-9680CFF8873A}" type="presParOf" srcId="{FB970023-0AD8-4257-9D69-0D38BBE98C0B}" destId="{FFE1DB0B-A649-43C1-B7D2-CEF3FA2CA620}" srcOrd="0" destOrd="0" presId="urn:microsoft.com/office/officeart/2005/8/layout/default"/>
    <dgm:cxn modelId="{069C51D8-E93E-46DF-BB9D-B3FC001C88B8}" type="presParOf" srcId="{FB970023-0AD8-4257-9D69-0D38BBE98C0B}" destId="{2801E637-8C93-40BB-8D47-B379444342CD}" srcOrd="1" destOrd="0" presId="urn:microsoft.com/office/officeart/2005/8/layout/default"/>
    <dgm:cxn modelId="{6E70B1AF-5731-4442-A405-1618713B240A}" type="presParOf" srcId="{FB970023-0AD8-4257-9D69-0D38BBE98C0B}" destId="{DE94FCB2-DC8D-4E9C-99AC-1B4A02F51ED1}" srcOrd="2" destOrd="0" presId="urn:microsoft.com/office/officeart/2005/8/layout/default"/>
    <dgm:cxn modelId="{4C2DDF9F-D3D2-4637-AB5A-DDDF1584210B}" type="presParOf" srcId="{FB970023-0AD8-4257-9D69-0D38BBE98C0B}" destId="{B79BEC52-4A3C-4665-948E-5AB634E4DDD1}" srcOrd="3" destOrd="0" presId="urn:microsoft.com/office/officeart/2005/8/layout/default"/>
    <dgm:cxn modelId="{D1781C02-533A-491A-8FBE-A97845F7F276}" type="presParOf" srcId="{FB970023-0AD8-4257-9D69-0D38BBE98C0B}" destId="{9E71994E-CAF8-46B6-9D24-24B986C042F2}" srcOrd="4" destOrd="0" presId="urn:microsoft.com/office/officeart/2005/8/layout/default"/>
    <dgm:cxn modelId="{73451A5F-B307-466C-B6CB-6C4230A091E0}" type="presParOf" srcId="{FB970023-0AD8-4257-9D69-0D38BBE98C0B}" destId="{738F86CF-128D-470E-936B-6A3F88B3548B}" srcOrd="5" destOrd="0" presId="urn:microsoft.com/office/officeart/2005/8/layout/default"/>
    <dgm:cxn modelId="{03F3AE3D-18C1-4442-AA0D-AA02D48D7A0E}" type="presParOf" srcId="{FB970023-0AD8-4257-9D69-0D38BBE98C0B}" destId="{AB46F437-0746-4546-925E-0EB7C7D5DEEE}" srcOrd="6" destOrd="0" presId="urn:microsoft.com/office/officeart/2005/8/layout/default"/>
    <dgm:cxn modelId="{4164F7AF-CD16-4934-8938-2DD90E14D14B}" type="presParOf" srcId="{FB970023-0AD8-4257-9D69-0D38BBE98C0B}" destId="{DFB5A0A0-5AAF-4E7A-96E3-6AAED3E2A4DE}" srcOrd="7" destOrd="0" presId="urn:microsoft.com/office/officeart/2005/8/layout/default"/>
    <dgm:cxn modelId="{4EA4B353-5832-4057-A9AF-C9B783AB98C5}" type="presParOf" srcId="{FB970023-0AD8-4257-9D69-0D38BBE98C0B}" destId="{EF93FE5D-CECB-421C-A5E7-C8A146A6D18C}" srcOrd="8" destOrd="0" presId="urn:microsoft.com/office/officeart/2005/8/layout/default"/>
    <dgm:cxn modelId="{6C5F1018-8837-4A59-9112-4B7F93BD010C}" type="presParOf" srcId="{FB970023-0AD8-4257-9D69-0D38BBE98C0B}" destId="{69C1F5B3-E374-4A16-AD71-1F7CD42FE451}" srcOrd="9" destOrd="0" presId="urn:microsoft.com/office/officeart/2005/8/layout/default"/>
    <dgm:cxn modelId="{790517FC-CA11-400A-A81C-CCE2610988E6}"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FD554995-3F57-42B1-9D9E-A202BCDC7966}" type="presOf" srcId="{62B35D10-1538-4D55-950A-2A2BA79ABB01}" destId="{4872DE25-18B2-4051-AC2E-50E8F9E547B9}" srcOrd="0" destOrd="0" presId="urn:microsoft.com/office/officeart/2005/8/layout/default"/>
    <dgm:cxn modelId="{3A8532DF-E26D-4BD1-A5FE-51E32A8D27E2}" type="presOf" srcId="{719CC07F-E7E8-4D5D-812D-B4FE5927E5EE}" destId="{EF93FE5D-CECB-421C-A5E7-C8A146A6D18C}" srcOrd="0" destOrd="0" presId="urn:microsoft.com/office/officeart/2005/8/layout/default"/>
    <dgm:cxn modelId="{B155AF0D-F88D-45DA-A25B-18EB497CDF70}" type="presOf" srcId="{40401B07-2BC1-43D1-990D-EA08A2E96199}" destId="{FFE1DB0B-A649-43C1-B7D2-CEF3FA2CA620}" srcOrd="0" destOrd="0" presId="urn:microsoft.com/office/officeart/2005/8/layout/default"/>
    <dgm:cxn modelId="{F303C4AC-4E51-487A-85B8-C26ADA306635}" type="presOf" srcId="{7B17B44F-FC52-4305-B7B4-359C8BB0CC78}" destId="{9E71994E-CAF8-46B6-9D24-24B986C042F2}"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058D9829-4F11-41E4-966E-C4300A84BCB1}" type="presOf" srcId="{032D3BBA-FECA-4A09-86B8-D22A26B2D692}" destId="{DE94FCB2-DC8D-4E9C-99AC-1B4A02F51ED1}" srcOrd="0" destOrd="0" presId="urn:microsoft.com/office/officeart/2005/8/layout/default"/>
    <dgm:cxn modelId="{05A4C2D9-E075-4A21-BA3C-8E2236FC1B2B}" type="presOf" srcId="{816B225A-6D9C-45A5-A08D-C6272DC2B9BE}" destId="{FB970023-0AD8-4257-9D69-0D38BBE98C0B}" srcOrd="0" destOrd="0" presId="urn:microsoft.com/office/officeart/2005/8/layout/default"/>
    <dgm:cxn modelId="{7EBE32A2-D610-44A7-AC51-D92CDFA18D8C}" type="presOf" srcId="{A8173AC5-747C-4629-AFDD-A87911240C17}" destId="{AB46F437-0746-4546-925E-0EB7C7D5DEEE}"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1DA20BBC-A5C5-4E8F-8627-433B3BE1BDEB}" type="presParOf" srcId="{FB970023-0AD8-4257-9D69-0D38BBE98C0B}" destId="{FFE1DB0B-A649-43C1-B7D2-CEF3FA2CA620}" srcOrd="0" destOrd="0" presId="urn:microsoft.com/office/officeart/2005/8/layout/default"/>
    <dgm:cxn modelId="{92ED1BED-5807-4F5D-8E8F-DDA432AF4B9D}" type="presParOf" srcId="{FB970023-0AD8-4257-9D69-0D38BBE98C0B}" destId="{2801E637-8C93-40BB-8D47-B379444342CD}" srcOrd="1" destOrd="0" presId="urn:microsoft.com/office/officeart/2005/8/layout/default"/>
    <dgm:cxn modelId="{784B6C53-789A-40FA-920C-16F75CF2F7F5}" type="presParOf" srcId="{FB970023-0AD8-4257-9D69-0D38BBE98C0B}" destId="{DE94FCB2-DC8D-4E9C-99AC-1B4A02F51ED1}" srcOrd="2" destOrd="0" presId="urn:microsoft.com/office/officeart/2005/8/layout/default"/>
    <dgm:cxn modelId="{E4ACE65B-F297-4D71-A6AA-132D57D9CEAB}" type="presParOf" srcId="{FB970023-0AD8-4257-9D69-0D38BBE98C0B}" destId="{B79BEC52-4A3C-4665-948E-5AB634E4DDD1}" srcOrd="3" destOrd="0" presId="urn:microsoft.com/office/officeart/2005/8/layout/default"/>
    <dgm:cxn modelId="{B4FD2375-2596-4173-A277-72EC97D05ECE}" type="presParOf" srcId="{FB970023-0AD8-4257-9D69-0D38BBE98C0B}" destId="{9E71994E-CAF8-46B6-9D24-24B986C042F2}" srcOrd="4" destOrd="0" presId="urn:microsoft.com/office/officeart/2005/8/layout/default"/>
    <dgm:cxn modelId="{53860408-FC89-479C-91AD-6BAFD82E7658}" type="presParOf" srcId="{FB970023-0AD8-4257-9D69-0D38BBE98C0B}" destId="{738F86CF-128D-470E-936B-6A3F88B3548B}" srcOrd="5" destOrd="0" presId="urn:microsoft.com/office/officeart/2005/8/layout/default"/>
    <dgm:cxn modelId="{3EDF77B6-E938-4C29-9239-D73B58F31F1D}" type="presParOf" srcId="{FB970023-0AD8-4257-9D69-0D38BBE98C0B}" destId="{AB46F437-0746-4546-925E-0EB7C7D5DEEE}" srcOrd="6" destOrd="0" presId="urn:microsoft.com/office/officeart/2005/8/layout/default"/>
    <dgm:cxn modelId="{52B07206-6057-4E88-BF10-769B0C9F5A5B}" type="presParOf" srcId="{FB970023-0AD8-4257-9D69-0D38BBE98C0B}" destId="{DFB5A0A0-5AAF-4E7A-96E3-6AAED3E2A4DE}" srcOrd="7" destOrd="0" presId="urn:microsoft.com/office/officeart/2005/8/layout/default"/>
    <dgm:cxn modelId="{4B54D5EB-023F-4DC9-9785-32896DC0DBCC}" type="presParOf" srcId="{FB970023-0AD8-4257-9D69-0D38BBE98C0B}" destId="{EF93FE5D-CECB-421C-A5E7-C8A146A6D18C}" srcOrd="8" destOrd="0" presId="urn:microsoft.com/office/officeart/2005/8/layout/default"/>
    <dgm:cxn modelId="{F8335AB9-4454-4CB5-8A87-7BA85ADEBAAB}" type="presParOf" srcId="{FB970023-0AD8-4257-9D69-0D38BBE98C0B}" destId="{69C1F5B3-E374-4A16-AD71-1F7CD42FE451}" srcOrd="9" destOrd="0" presId="urn:microsoft.com/office/officeart/2005/8/layout/default"/>
    <dgm:cxn modelId="{AA958627-ED27-418D-9031-C9E1661CF5FA}"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A12F1D1-2BC4-4C26-A9AB-287AD1BFFFFB}"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1D10406C-1073-404B-B8BB-58A6DC5F4204}" type="presOf" srcId="{719CC07F-E7E8-4D5D-812D-B4FE5927E5EE}" destId="{EF93FE5D-CECB-421C-A5E7-C8A146A6D18C}" srcOrd="0" destOrd="0" presId="urn:microsoft.com/office/officeart/2005/8/layout/default"/>
    <dgm:cxn modelId="{11DF9556-5E3C-4786-8942-C34312A3D2A6}" type="presOf" srcId="{7B17B44F-FC52-4305-B7B4-359C8BB0CC78}" destId="{9E71994E-CAF8-46B6-9D24-24B986C042F2}"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2A33C98B-DF41-4990-9438-D98BE6A575F4}" type="presOf" srcId="{62B35D10-1538-4D55-950A-2A2BA79ABB01}" destId="{4872DE25-18B2-4051-AC2E-50E8F9E547B9}"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7BC2CC56-62FB-4C95-81D9-B81D927469DA}" type="presOf" srcId="{40401B07-2BC1-43D1-990D-EA08A2E96199}" destId="{FFE1DB0B-A649-43C1-B7D2-CEF3FA2CA620}" srcOrd="0" destOrd="0" presId="urn:microsoft.com/office/officeart/2005/8/layout/default"/>
    <dgm:cxn modelId="{1D38B2F3-3A75-48A1-8901-03E19EC5AD0A}" type="presOf" srcId="{032D3BBA-FECA-4A09-86B8-D22A26B2D692}" destId="{DE94FCB2-DC8D-4E9C-99AC-1B4A02F51ED1}"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77D0A159-2BA0-4DA6-A9CD-704A20CCF1F1}" type="presOf" srcId="{816B225A-6D9C-45A5-A08D-C6272DC2B9BE}" destId="{FB970023-0AD8-4257-9D69-0D38BBE98C0B}" srcOrd="0" destOrd="0" presId="urn:microsoft.com/office/officeart/2005/8/layout/default"/>
    <dgm:cxn modelId="{FA97D19C-8238-4E2C-99E0-F642DDF2F130}" type="presParOf" srcId="{FB970023-0AD8-4257-9D69-0D38BBE98C0B}" destId="{FFE1DB0B-A649-43C1-B7D2-CEF3FA2CA620}" srcOrd="0" destOrd="0" presId="urn:microsoft.com/office/officeart/2005/8/layout/default"/>
    <dgm:cxn modelId="{20BBCB28-7ABF-4C83-8E1D-B41D80DED9A8}" type="presParOf" srcId="{FB970023-0AD8-4257-9D69-0D38BBE98C0B}" destId="{2801E637-8C93-40BB-8D47-B379444342CD}" srcOrd="1" destOrd="0" presId="urn:microsoft.com/office/officeart/2005/8/layout/default"/>
    <dgm:cxn modelId="{E7A34BDB-B548-4F02-AE3A-F77B7B54A182}" type="presParOf" srcId="{FB970023-0AD8-4257-9D69-0D38BBE98C0B}" destId="{DE94FCB2-DC8D-4E9C-99AC-1B4A02F51ED1}" srcOrd="2" destOrd="0" presId="urn:microsoft.com/office/officeart/2005/8/layout/default"/>
    <dgm:cxn modelId="{366A0519-D48C-4743-AF35-F27E9D10B6ED}" type="presParOf" srcId="{FB970023-0AD8-4257-9D69-0D38BBE98C0B}" destId="{B79BEC52-4A3C-4665-948E-5AB634E4DDD1}" srcOrd="3" destOrd="0" presId="urn:microsoft.com/office/officeart/2005/8/layout/default"/>
    <dgm:cxn modelId="{70AEA32B-37AB-4836-8115-5C5C692E9F78}" type="presParOf" srcId="{FB970023-0AD8-4257-9D69-0D38BBE98C0B}" destId="{9E71994E-CAF8-46B6-9D24-24B986C042F2}" srcOrd="4" destOrd="0" presId="urn:microsoft.com/office/officeart/2005/8/layout/default"/>
    <dgm:cxn modelId="{7AC4C9E0-CB5C-488C-B11D-CE0411357E82}" type="presParOf" srcId="{FB970023-0AD8-4257-9D69-0D38BBE98C0B}" destId="{738F86CF-128D-470E-936B-6A3F88B3548B}" srcOrd="5" destOrd="0" presId="urn:microsoft.com/office/officeart/2005/8/layout/default"/>
    <dgm:cxn modelId="{510B8A0F-DF69-42B2-9160-9963168ABCF6}" type="presParOf" srcId="{FB970023-0AD8-4257-9D69-0D38BBE98C0B}" destId="{AB46F437-0746-4546-925E-0EB7C7D5DEEE}" srcOrd="6" destOrd="0" presId="urn:microsoft.com/office/officeart/2005/8/layout/default"/>
    <dgm:cxn modelId="{0B28CE71-EDDC-469A-9F99-203405F457BA}" type="presParOf" srcId="{FB970023-0AD8-4257-9D69-0D38BBE98C0B}" destId="{DFB5A0A0-5AAF-4E7A-96E3-6AAED3E2A4DE}" srcOrd="7" destOrd="0" presId="urn:microsoft.com/office/officeart/2005/8/layout/default"/>
    <dgm:cxn modelId="{12D8AAAF-62F6-467E-9E6A-A4305BCDD724}" type="presParOf" srcId="{FB970023-0AD8-4257-9D69-0D38BBE98C0B}" destId="{EF93FE5D-CECB-421C-A5E7-C8A146A6D18C}" srcOrd="8" destOrd="0" presId="urn:microsoft.com/office/officeart/2005/8/layout/default"/>
    <dgm:cxn modelId="{66E612FB-4D64-463E-84CD-C316E93A8E96}" type="presParOf" srcId="{FB970023-0AD8-4257-9D69-0D38BBE98C0B}" destId="{69C1F5B3-E374-4A16-AD71-1F7CD42FE451}" srcOrd="9" destOrd="0" presId="urn:microsoft.com/office/officeart/2005/8/layout/default"/>
    <dgm:cxn modelId="{A0EAFA3E-8DE1-4AA2-AAE5-6B445C109B55}"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6B2BAADA-8217-45B0-B188-7385928EB8DA}"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F1225993-8C07-48D8-845B-A86176C1A401}" type="presOf" srcId="{816B225A-6D9C-45A5-A08D-C6272DC2B9BE}" destId="{FB970023-0AD8-4257-9D69-0D38BBE98C0B}"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8928373E-3445-4798-A4DC-1CA3DEDF5FD8}" type="presOf" srcId="{032D3BBA-FECA-4A09-86B8-D22A26B2D692}" destId="{DE94FCB2-DC8D-4E9C-99AC-1B4A02F51ED1}" srcOrd="0" destOrd="0" presId="urn:microsoft.com/office/officeart/2005/8/layout/default"/>
    <dgm:cxn modelId="{C224920D-B08F-405D-BE02-749D27221495}" type="presOf" srcId="{7B17B44F-FC52-4305-B7B4-359C8BB0CC78}" destId="{9E71994E-CAF8-46B6-9D24-24B986C042F2}" srcOrd="0" destOrd="0" presId="urn:microsoft.com/office/officeart/2005/8/layout/default"/>
    <dgm:cxn modelId="{A9426027-A6CE-49B9-8731-5D4E221DF22F}" type="presOf" srcId="{40401B07-2BC1-43D1-990D-EA08A2E96199}" destId="{FFE1DB0B-A649-43C1-B7D2-CEF3FA2CA620}"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C318AAE7-64C2-40D9-8294-CBACE05FA55D}" type="presOf" srcId="{719CC07F-E7E8-4D5D-812D-B4FE5927E5EE}" destId="{EF93FE5D-CECB-421C-A5E7-C8A146A6D18C}"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219E8D82-B6AA-4035-B408-F1452D997DBF}"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2F1CF7BF-23A0-446A-85FA-A5F355D77F51}" type="presParOf" srcId="{FB970023-0AD8-4257-9D69-0D38BBE98C0B}" destId="{FFE1DB0B-A649-43C1-B7D2-CEF3FA2CA620}" srcOrd="0" destOrd="0" presId="urn:microsoft.com/office/officeart/2005/8/layout/default"/>
    <dgm:cxn modelId="{36F631D0-98E4-4175-8394-4B92F81B4353}" type="presParOf" srcId="{FB970023-0AD8-4257-9D69-0D38BBE98C0B}" destId="{2801E637-8C93-40BB-8D47-B379444342CD}" srcOrd="1" destOrd="0" presId="urn:microsoft.com/office/officeart/2005/8/layout/default"/>
    <dgm:cxn modelId="{8376FD60-FB1D-4064-88EA-6271F58C63BF}" type="presParOf" srcId="{FB970023-0AD8-4257-9D69-0D38BBE98C0B}" destId="{DE94FCB2-DC8D-4E9C-99AC-1B4A02F51ED1}" srcOrd="2" destOrd="0" presId="urn:microsoft.com/office/officeart/2005/8/layout/default"/>
    <dgm:cxn modelId="{9FE04D61-BD47-4D03-BCB7-4AA88B24C095}" type="presParOf" srcId="{FB970023-0AD8-4257-9D69-0D38BBE98C0B}" destId="{B79BEC52-4A3C-4665-948E-5AB634E4DDD1}" srcOrd="3" destOrd="0" presId="urn:microsoft.com/office/officeart/2005/8/layout/default"/>
    <dgm:cxn modelId="{D5353281-9197-418C-8349-D56D814F1DCE}" type="presParOf" srcId="{FB970023-0AD8-4257-9D69-0D38BBE98C0B}" destId="{9E71994E-CAF8-46B6-9D24-24B986C042F2}" srcOrd="4" destOrd="0" presId="urn:microsoft.com/office/officeart/2005/8/layout/default"/>
    <dgm:cxn modelId="{C5ECC9E5-F87D-4506-AB26-7766A0C2F216}" type="presParOf" srcId="{FB970023-0AD8-4257-9D69-0D38BBE98C0B}" destId="{738F86CF-128D-470E-936B-6A3F88B3548B}" srcOrd="5" destOrd="0" presId="urn:microsoft.com/office/officeart/2005/8/layout/default"/>
    <dgm:cxn modelId="{F615E034-0728-4397-8637-C4E77091D62B}" type="presParOf" srcId="{FB970023-0AD8-4257-9D69-0D38BBE98C0B}" destId="{AB46F437-0746-4546-925E-0EB7C7D5DEEE}" srcOrd="6" destOrd="0" presId="urn:microsoft.com/office/officeart/2005/8/layout/default"/>
    <dgm:cxn modelId="{2DC59665-F635-4E1D-8BDB-AD6CB2CF7B8F}" type="presParOf" srcId="{FB970023-0AD8-4257-9D69-0D38BBE98C0B}" destId="{DFB5A0A0-5AAF-4E7A-96E3-6AAED3E2A4DE}" srcOrd="7" destOrd="0" presId="urn:microsoft.com/office/officeart/2005/8/layout/default"/>
    <dgm:cxn modelId="{AB5C173A-6A1C-4633-9923-B63C6FFC5DF9}" type="presParOf" srcId="{FB970023-0AD8-4257-9D69-0D38BBE98C0B}" destId="{EF93FE5D-CECB-421C-A5E7-C8A146A6D18C}" srcOrd="8" destOrd="0" presId="urn:microsoft.com/office/officeart/2005/8/layout/default"/>
    <dgm:cxn modelId="{37E646AA-3CD7-42C7-B999-7CAFF9511998}" type="presParOf" srcId="{FB970023-0AD8-4257-9D69-0D38BBE98C0B}" destId="{69C1F5B3-E374-4A16-AD71-1F7CD42FE451}" srcOrd="9" destOrd="0" presId="urn:microsoft.com/office/officeart/2005/8/layout/default"/>
    <dgm:cxn modelId="{2FB93005-89AC-4FB9-AF30-A8F476EEAC07}"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E8C2D544-CC21-4FA7-95A1-B1127EB0A7E9}" type="presOf" srcId="{816B225A-6D9C-45A5-A08D-C6272DC2B9BE}" destId="{FB970023-0AD8-4257-9D69-0D38BBE98C0B}" srcOrd="0" destOrd="0" presId="urn:microsoft.com/office/officeart/2005/8/layout/default"/>
    <dgm:cxn modelId="{521B534F-B6C8-413E-90E2-C18384835CE4}" type="presOf" srcId="{719CC07F-E7E8-4D5D-812D-B4FE5927E5EE}" destId="{EF93FE5D-CECB-421C-A5E7-C8A146A6D18C}"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45DD209A-299B-499C-BFBA-FD39EF487807}" type="presOf" srcId="{A8173AC5-747C-4629-AFDD-A87911240C17}" destId="{AB46F437-0746-4546-925E-0EB7C7D5DEEE}" srcOrd="0" destOrd="0" presId="urn:microsoft.com/office/officeart/2005/8/layout/default"/>
    <dgm:cxn modelId="{F7B3EC0E-4F12-488B-9B87-6D6B99C4605E}" type="presOf" srcId="{7B17B44F-FC52-4305-B7B4-359C8BB0CC78}" destId="{9E71994E-CAF8-46B6-9D24-24B986C042F2}" srcOrd="0" destOrd="0" presId="urn:microsoft.com/office/officeart/2005/8/layout/default"/>
    <dgm:cxn modelId="{6CEF48E0-663E-4248-A18C-1A40F25A7E2E}"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DE91CCB4-187B-45A6-A4CF-666F7AA17557}" type="presOf" srcId="{032D3BBA-FECA-4A09-86B8-D22A26B2D692}" destId="{DE94FCB2-DC8D-4E9C-99AC-1B4A02F51ED1}"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E78005E7-5563-450E-BCFF-9532A277CDEF}" type="presOf" srcId="{40401B07-2BC1-43D1-990D-EA08A2E96199}" destId="{FFE1DB0B-A649-43C1-B7D2-CEF3FA2CA620}" srcOrd="0" destOrd="0" presId="urn:microsoft.com/office/officeart/2005/8/layout/default"/>
    <dgm:cxn modelId="{648E398A-4BF1-42E2-B841-12665E1888DE}" type="presParOf" srcId="{FB970023-0AD8-4257-9D69-0D38BBE98C0B}" destId="{FFE1DB0B-A649-43C1-B7D2-CEF3FA2CA620}" srcOrd="0" destOrd="0" presId="urn:microsoft.com/office/officeart/2005/8/layout/default"/>
    <dgm:cxn modelId="{0906AF71-48BE-4AFD-8820-517A525788BF}" type="presParOf" srcId="{FB970023-0AD8-4257-9D69-0D38BBE98C0B}" destId="{2801E637-8C93-40BB-8D47-B379444342CD}" srcOrd="1" destOrd="0" presId="urn:microsoft.com/office/officeart/2005/8/layout/default"/>
    <dgm:cxn modelId="{5E221FBB-C32D-44FC-9EC1-93A93C5FEF23}" type="presParOf" srcId="{FB970023-0AD8-4257-9D69-0D38BBE98C0B}" destId="{DE94FCB2-DC8D-4E9C-99AC-1B4A02F51ED1}" srcOrd="2" destOrd="0" presId="urn:microsoft.com/office/officeart/2005/8/layout/default"/>
    <dgm:cxn modelId="{AEF86D94-E473-4343-8620-7382360A2EC6}" type="presParOf" srcId="{FB970023-0AD8-4257-9D69-0D38BBE98C0B}" destId="{B79BEC52-4A3C-4665-948E-5AB634E4DDD1}" srcOrd="3" destOrd="0" presId="urn:microsoft.com/office/officeart/2005/8/layout/default"/>
    <dgm:cxn modelId="{5E539E69-E00F-4043-996A-347A4373E107}" type="presParOf" srcId="{FB970023-0AD8-4257-9D69-0D38BBE98C0B}" destId="{9E71994E-CAF8-46B6-9D24-24B986C042F2}" srcOrd="4" destOrd="0" presId="urn:microsoft.com/office/officeart/2005/8/layout/default"/>
    <dgm:cxn modelId="{4B88513F-19F9-4DB4-9FE5-9F5C73CBE867}" type="presParOf" srcId="{FB970023-0AD8-4257-9D69-0D38BBE98C0B}" destId="{738F86CF-128D-470E-936B-6A3F88B3548B}" srcOrd="5" destOrd="0" presId="urn:microsoft.com/office/officeart/2005/8/layout/default"/>
    <dgm:cxn modelId="{46BA4641-43E2-40CD-937B-5CB8335D4CEE}" type="presParOf" srcId="{FB970023-0AD8-4257-9D69-0D38BBE98C0B}" destId="{AB46F437-0746-4546-925E-0EB7C7D5DEEE}" srcOrd="6" destOrd="0" presId="urn:microsoft.com/office/officeart/2005/8/layout/default"/>
    <dgm:cxn modelId="{68CD3201-0870-47EA-80A1-31E2771AE380}" type="presParOf" srcId="{FB970023-0AD8-4257-9D69-0D38BBE98C0B}" destId="{DFB5A0A0-5AAF-4E7A-96E3-6AAED3E2A4DE}" srcOrd="7" destOrd="0" presId="urn:microsoft.com/office/officeart/2005/8/layout/default"/>
    <dgm:cxn modelId="{EF339E4A-AE7C-4227-9047-8C029A404B86}" type="presParOf" srcId="{FB970023-0AD8-4257-9D69-0D38BBE98C0B}" destId="{EF93FE5D-CECB-421C-A5E7-C8A146A6D18C}" srcOrd="8" destOrd="0" presId="urn:microsoft.com/office/officeart/2005/8/layout/default"/>
    <dgm:cxn modelId="{21CF3FAE-662D-4088-9646-DAFAC3197ACC}" type="presParOf" srcId="{FB970023-0AD8-4257-9D69-0D38BBE98C0B}" destId="{69C1F5B3-E374-4A16-AD71-1F7CD42FE451}" srcOrd="9" destOrd="0" presId="urn:microsoft.com/office/officeart/2005/8/layout/default"/>
    <dgm:cxn modelId="{8F1BA8E0-731E-429B-BCE3-D35D65C9C6E8}"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7F76D37A-18B0-486F-93FE-F797FD3CF695}" type="presOf" srcId="{7B17B44F-FC52-4305-B7B4-359C8BB0CC78}" destId="{9E71994E-CAF8-46B6-9D24-24B986C042F2}"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13EB3B7-5274-45A7-82C7-3284FA95312D}" type="presOf" srcId="{A8173AC5-747C-4629-AFDD-A87911240C17}" destId="{AB46F437-0746-4546-925E-0EB7C7D5DEEE}"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A3491BA1-FC0A-47F5-BE9C-D9E3FEDE427A}"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9A62AFC6-6817-4939-821A-23B37D664646}" type="presOf" srcId="{719CC07F-E7E8-4D5D-812D-B4FE5927E5EE}" destId="{EF93FE5D-CECB-421C-A5E7-C8A146A6D18C}" srcOrd="0" destOrd="0" presId="urn:microsoft.com/office/officeart/2005/8/layout/default"/>
    <dgm:cxn modelId="{87AD20BE-B980-4565-B020-06464E548FFD}" type="presOf" srcId="{40401B07-2BC1-43D1-990D-EA08A2E96199}" destId="{FFE1DB0B-A649-43C1-B7D2-CEF3FA2CA620}" srcOrd="0" destOrd="0" presId="urn:microsoft.com/office/officeart/2005/8/layout/default"/>
    <dgm:cxn modelId="{FB22F0AD-FD97-462F-95B8-DE4DC7C5B5C0}" type="presOf" srcId="{816B225A-6D9C-45A5-A08D-C6272DC2B9BE}" destId="{FB970023-0AD8-4257-9D69-0D38BBE98C0B}" srcOrd="0" destOrd="0" presId="urn:microsoft.com/office/officeart/2005/8/layout/default"/>
    <dgm:cxn modelId="{B4B22B4A-75D3-45AC-8A23-BE598B75B652}" type="presOf" srcId="{032D3BBA-FECA-4A09-86B8-D22A26B2D692}" destId="{DE94FCB2-DC8D-4E9C-99AC-1B4A02F51ED1}"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6A1762DF-7C29-4A0A-8748-CEA318AD2CB0}" srcId="{816B225A-6D9C-45A5-A08D-C6272DC2B9BE}" destId="{40401B07-2BC1-43D1-990D-EA08A2E96199}" srcOrd="0" destOrd="0" parTransId="{7810A5FF-DD0E-4847-BB51-CCA58505CB3C}" sibTransId="{87D7B1F8-6123-41EB-9EE4-4365B501F819}"/>
    <dgm:cxn modelId="{2EAEA07D-CE94-4C4B-A7AC-946ECD149344}" type="presParOf" srcId="{FB970023-0AD8-4257-9D69-0D38BBE98C0B}" destId="{FFE1DB0B-A649-43C1-B7D2-CEF3FA2CA620}" srcOrd="0" destOrd="0" presId="urn:microsoft.com/office/officeart/2005/8/layout/default"/>
    <dgm:cxn modelId="{DDB5ABF3-742A-4C7A-9D27-F8145733D2DC}" type="presParOf" srcId="{FB970023-0AD8-4257-9D69-0D38BBE98C0B}" destId="{2801E637-8C93-40BB-8D47-B379444342CD}" srcOrd="1" destOrd="0" presId="urn:microsoft.com/office/officeart/2005/8/layout/default"/>
    <dgm:cxn modelId="{4164929A-E209-4CBE-8F63-FD02B5D1AAC0}" type="presParOf" srcId="{FB970023-0AD8-4257-9D69-0D38BBE98C0B}" destId="{DE94FCB2-DC8D-4E9C-99AC-1B4A02F51ED1}" srcOrd="2" destOrd="0" presId="urn:microsoft.com/office/officeart/2005/8/layout/default"/>
    <dgm:cxn modelId="{50FE42BD-573A-46E8-A51C-B79242D790EA}" type="presParOf" srcId="{FB970023-0AD8-4257-9D69-0D38BBE98C0B}" destId="{B79BEC52-4A3C-4665-948E-5AB634E4DDD1}" srcOrd="3" destOrd="0" presId="urn:microsoft.com/office/officeart/2005/8/layout/default"/>
    <dgm:cxn modelId="{19A11593-CA5C-45A0-A03D-6B82A35CC8A1}" type="presParOf" srcId="{FB970023-0AD8-4257-9D69-0D38BBE98C0B}" destId="{9E71994E-CAF8-46B6-9D24-24B986C042F2}" srcOrd="4" destOrd="0" presId="urn:microsoft.com/office/officeart/2005/8/layout/default"/>
    <dgm:cxn modelId="{25C9A92D-FEBE-47AC-9CF9-C82E776EC49D}" type="presParOf" srcId="{FB970023-0AD8-4257-9D69-0D38BBE98C0B}" destId="{738F86CF-128D-470E-936B-6A3F88B3548B}" srcOrd="5" destOrd="0" presId="urn:microsoft.com/office/officeart/2005/8/layout/default"/>
    <dgm:cxn modelId="{9B94EEC9-7F6B-456D-B466-BDD283F6D908}" type="presParOf" srcId="{FB970023-0AD8-4257-9D69-0D38BBE98C0B}" destId="{AB46F437-0746-4546-925E-0EB7C7D5DEEE}" srcOrd="6" destOrd="0" presId="urn:microsoft.com/office/officeart/2005/8/layout/default"/>
    <dgm:cxn modelId="{528AD838-3A11-40B1-B5F0-D7903A993E2E}" type="presParOf" srcId="{FB970023-0AD8-4257-9D69-0D38BBE98C0B}" destId="{DFB5A0A0-5AAF-4E7A-96E3-6AAED3E2A4DE}" srcOrd="7" destOrd="0" presId="urn:microsoft.com/office/officeart/2005/8/layout/default"/>
    <dgm:cxn modelId="{BCDC85D2-2D56-4FF8-9596-D09E1904ED48}" type="presParOf" srcId="{FB970023-0AD8-4257-9D69-0D38BBE98C0B}" destId="{EF93FE5D-CECB-421C-A5E7-C8A146A6D18C}" srcOrd="8" destOrd="0" presId="urn:microsoft.com/office/officeart/2005/8/layout/default"/>
    <dgm:cxn modelId="{ABE1F878-B7EA-4CBB-A8F2-473D63615729}" type="presParOf" srcId="{FB970023-0AD8-4257-9D69-0D38BBE98C0B}" destId="{69C1F5B3-E374-4A16-AD71-1F7CD42FE451}" srcOrd="9" destOrd="0" presId="urn:microsoft.com/office/officeart/2005/8/layout/default"/>
    <dgm:cxn modelId="{A2241A59-2C85-48C9-9DFC-711A4605169E}"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857D092D-43E7-44FA-8AB2-7F0431084EF9}" type="presOf" srcId="{719CC07F-E7E8-4D5D-812D-B4FE5927E5EE}" destId="{EF93FE5D-CECB-421C-A5E7-C8A146A6D18C}"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CCCCB3E1-71C9-4B3C-936A-285D072E0BAE}" type="presOf" srcId="{A8173AC5-747C-4629-AFDD-A87911240C17}" destId="{AB46F437-0746-4546-925E-0EB7C7D5DEEE}"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FEB5A182-AD03-4AE0-8523-B92BD120BAA9}" type="presOf" srcId="{816B225A-6D9C-45A5-A08D-C6272DC2B9BE}" destId="{FB970023-0AD8-4257-9D69-0D38BBE98C0B}" srcOrd="0" destOrd="0" presId="urn:microsoft.com/office/officeart/2005/8/layout/default"/>
    <dgm:cxn modelId="{985D1AC3-4C38-42A0-95A3-FFD9457C8664}" type="presOf" srcId="{40401B07-2BC1-43D1-990D-EA08A2E96199}" destId="{FFE1DB0B-A649-43C1-B7D2-CEF3FA2CA620}" srcOrd="0" destOrd="0" presId="urn:microsoft.com/office/officeart/2005/8/layout/default"/>
    <dgm:cxn modelId="{A4038EDA-DC8D-4635-B741-677E0DFC1860}" type="presOf" srcId="{032D3BBA-FECA-4A09-86B8-D22A26B2D692}" destId="{DE94FCB2-DC8D-4E9C-99AC-1B4A02F51ED1}" srcOrd="0" destOrd="0" presId="urn:microsoft.com/office/officeart/2005/8/layout/default"/>
    <dgm:cxn modelId="{73D622C7-DC37-4252-A24E-7D3391A13129}"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3F6D00D7-C544-4211-92EF-089C57015A1B}" type="presOf" srcId="{7B17B44F-FC52-4305-B7B4-359C8BB0CC78}" destId="{9E71994E-CAF8-46B6-9D24-24B986C042F2}" srcOrd="0" destOrd="0" presId="urn:microsoft.com/office/officeart/2005/8/layout/default"/>
    <dgm:cxn modelId="{CF2CED0D-17F6-4DCD-B3D1-BFFBBC8156DF}" type="presParOf" srcId="{FB970023-0AD8-4257-9D69-0D38BBE98C0B}" destId="{FFE1DB0B-A649-43C1-B7D2-CEF3FA2CA620}" srcOrd="0" destOrd="0" presId="urn:microsoft.com/office/officeart/2005/8/layout/default"/>
    <dgm:cxn modelId="{103FFD83-DDAF-4021-8F4E-4B3D56BB4343}" type="presParOf" srcId="{FB970023-0AD8-4257-9D69-0D38BBE98C0B}" destId="{2801E637-8C93-40BB-8D47-B379444342CD}" srcOrd="1" destOrd="0" presId="urn:microsoft.com/office/officeart/2005/8/layout/default"/>
    <dgm:cxn modelId="{0E71A0E5-8ABC-4B11-9B98-955E800E1088}" type="presParOf" srcId="{FB970023-0AD8-4257-9D69-0D38BBE98C0B}" destId="{DE94FCB2-DC8D-4E9C-99AC-1B4A02F51ED1}" srcOrd="2" destOrd="0" presId="urn:microsoft.com/office/officeart/2005/8/layout/default"/>
    <dgm:cxn modelId="{D0E9A40B-8B24-4390-B046-7D1DF9DDB67E}" type="presParOf" srcId="{FB970023-0AD8-4257-9D69-0D38BBE98C0B}" destId="{B79BEC52-4A3C-4665-948E-5AB634E4DDD1}" srcOrd="3" destOrd="0" presId="urn:microsoft.com/office/officeart/2005/8/layout/default"/>
    <dgm:cxn modelId="{DA258064-95E9-4E69-977B-F5506A9ECFE8}" type="presParOf" srcId="{FB970023-0AD8-4257-9D69-0D38BBE98C0B}" destId="{9E71994E-CAF8-46B6-9D24-24B986C042F2}" srcOrd="4" destOrd="0" presId="urn:microsoft.com/office/officeart/2005/8/layout/default"/>
    <dgm:cxn modelId="{8BA5F2AE-A4AA-442F-A9BE-82392F7F58D8}" type="presParOf" srcId="{FB970023-0AD8-4257-9D69-0D38BBE98C0B}" destId="{738F86CF-128D-470E-936B-6A3F88B3548B}" srcOrd="5" destOrd="0" presId="urn:microsoft.com/office/officeart/2005/8/layout/default"/>
    <dgm:cxn modelId="{4FA9C5F0-82A5-4C9E-99F5-D455934D77C4}" type="presParOf" srcId="{FB970023-0AD8-4257-9D69-0D38BBE98C0B}" destId="{AB46F437-0746-4546-925E-0EB7C7D5DEEE}" srcOrd="6" destOrd="0" presId="urn:microsoft.com/office/officeart/2005/8/layout/default"/>
    <dgm:cxn modelId="{762F6E3E-9CF7-4FCD-A3C8-766EF827F1DF}" type="presParOf" srcId="{FB970023-0AD8-4257-9D69-0D38BBE98C0B}" destId="{DFB5A0A0-5AAF-4E7A-96E3-6AAED3E2A4DE}" srcOrd="7" destOrd="0" presId="urn:microsoft.com/office/officeart/2005/8/layout/default"/>
    <dgm:cxn modelId="{7F782423-46AB-4CE8-83C9-DAEBA0969515}" type="presParOf" srcId="{FB970023-0AD8-4257-9D69-0D38BBE98C0B}" destId="{EF93FE5D-CECB-421C-A5E7-C8A146A6D18C}" srcOrd="8" destOrd="0" presId="urn:microsoft.com/office/officeart/2005/8/layout/default"/>
    <dgm:cxn modelId="{9E1FEBEF-AC3D-40BE-8851-5C0332401FE2}" type="presParOf" srcId="{FB970023-0AD8-4257-9D69-0D38BBE98C0B}" destId="{69C1F5B3-E374-4A16-AD71-1F7CD42FE451}" srcOrd="9" destOrd="0" presId="urn:microsoft.com/office/officeart/2005/8/layout/default"/>
    <dgm:cxn modelId="{CFB90983-A2BA-47CB-8A8B-D6E4227649B0}"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B1CDC40C-4E25-47CB-B7DE-12A281167473}" type="presOf" srcId="{816B225A-6D9C-45A5-A08D-C6272DC2B9BE}" destId="{FB970023-0AD8-4257-9D69-0D38BBE98C0B}"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1FFEDE3-3928-4E81-9D1E-F8242EBA2A84}" type="presOf" srcId="{7B17B44F-FC52-4305-B7B4-359C8BB0CC78}" destId="{9E71994E-CAF8-46B6-9D24-24B986C042F2}"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D389FEE2-4CE5-4315-A042-C845E4BBF945}" type="presOf" srcId="{032D3BBA-FECA-4A09-86B8-D22A26B2D692}" destId="{DE94FCB2-DC8D-4E9C-99AC-1B4A02F51ED1}" srcOrd="0" destOrd="0" presId="urn:microsoft.com/office/officeart/2005/8/layout/default"/>
    <dgm:cxn modelId="{3D4BB444-C0FC-4662-9A17-2501F578CEF7}" type="presOf" srcId="{40401B07-2BC1-43D1-990D-EA08A2E96199}" destId="{FFE1DB0B-A649-43C1-B7D2-CEF3FA2CA620}" srcOrd="0" destOrd="0" presId="urn:microsoft.com/office/officeart/2005/8/layout/default"/>
    <dgm:cxn modelId="{7A42B77F-6E07-4F1E-A0CC-06C32B2B707C}" type="presOf" srcId="{A8173AC5-747C-4629-AFDD-A87911240C17}" destId="{AB46F437-0746-4546-925E-0EB7C7D5DEEE}" srcOrd="0" destOrd="0" presId="urn:microsoft.com/office/officeart/2005/8/layout/default"/>
    <dgm:cxn modelId="{9E74401C-AC20-4D02-9D39-7223B7FB6B59}"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86BB2C6C-09B2-4769-8091-DF81FE7C5DB9}" type="presOf" srcId="{719CC07F-E7E8-4D5D-812D-B4FE5927E5EE}" destId="{EF93FE5D-CECB-421C-A5E7-C8A146A6D18C}"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773F3A2B-94BB-4EB2-A3C2-7F8AB1022D6F}" type="presParOf" srcId="{FB970023-0AD8-4257-9D69-0D38BBE98C0B}" destId="{FFE1DB0B-A649-43C1-B7D2-CEF3FA2CA620}" srcOrd="0" destOrd="0" presId="urn:microsoft.com/office/officeart/2005/8/layout/default"/>
    <dgm:cxn modelId="{FD47EFB9-67DF-4B63-9FF7-A23ED01090C6}" type="presParOf" srcId="{FB970023-0AD8-4257-9D69-0D38BBE98C0B}" destId="{2801E637-8C93-40BB-8D47-B379444342CD}" srcOrd="1" destOrd="0" presId="urn:microsoft.com/office/officeart/2005/8/layout/default"/>
    <dgm:cxn modelId="{17691B8A-3655-4C05-9312-26B258AC7AF3}" type="presParOf" srcId="{FB970023-0AD8-4257-9D69-0D38BBE98C0B}" destId="{DE94FCB2-DC8D-4E9C-99AC-1B4A02F51ED1}" srcOrd="2" destOrd="0" presId="urn:microsoft.com/office/officeart/2005/8/layout/default"/>
    <dgm:cxn modelId="{F270CD82-C738-4800-9E65-D25ADB41D9B6}" type="presParOf" srcId="{FB970023-0AD8-4257-9D69-0D38BBE98C0B}" destId="{B79BEC52-4A3C-4665-948E-5AB634E4DDD1}" srcOrd="3" destOrd="0" presId="urn:microsoft.com/office/officeart/2005/8/layout/default"/>
    <dgm:cxn modelId="{6B890EA5-3EAA-4E82-ACC4-AD65FD4560DD}" type="presParOf" srcId="{FB970023-0AD8-4257-9D69-0D38BBE98C0B}" destId="{9E71994E-CAF8-46B6-9D24-24B986C042F2}" srcOrd="4" destOrd="0" presId="urn:microsoft.com/office/officeart/2005/8/layout/default"/>
    <dgm:cxn modelId="{270D4BDA-3DCF-4BD3-B234-CEE176BEB3EE}" type="presParOf" srcId="{FB970023-0AD8-4257-9D69-0D38BBE98C0B}" destId="{738F86CF-128D-470E-936B-6A3F88B3548B}" srcOrd="5" destOrd="0" presId="urn:microsoft.com/office/officeart/2005/8/layout/default"/>
    <dgm:cxn modelId="{17B9F0B7-9A94-4A8E-80D5-780AEED8CFCC}" type="presParOf" srcId="{FB970023-0AD8-4257-9D69-0D38BBE98C0B}" destId="{AB46F437-0746-4546-925E-0EB7C7D5DEEE}" srcOrd="6" destOrd="0" presId="urn:microsoft.com/office/officeart/2005/8/layout/default"/>
    <dgm:cxn modelId="{31725471-2F40-431A-A15B-00BD60169D4D}" type="presParOf" srcId="{FB970023-0AD8-4257-9D69-0D38BBE98C0B}" destId="{DFB5A0A0-5AAF-4E7A-96E3-6AAED3E2A4DE}" srcOrd="7" destOrd="0" presId="urn:microsoft.com/office/officeart/2005/8/layout/default"/>
    <dgm:cxn modelId="{8987C7E3-F007-472F-A5D8-B90CF426FE5F}" type="presParOf" srcId="{FB970023-0AD8-4257-9D69-0D38BBE98C0B}" destId="{EF93FE5D-CECB-421C-A5E7-C8A146A6D18C}" srcOrd="8" destOrd="0" presId="urn:microsoft.com/office/officeart/2005/8/layout/default"/>
    <dgm:cxn modelId="{67D6CFE0-C445-45E1-8A29-70CCD252EFDB}" type="presParOf" srcId="{FB970023-0AD8-4257-9D69-0D38BBE98C0B}" destId="{69C1F5B3-E374-4A16-AD71-1F7CD42FE451}" srcOrd="9" destOrd="0" presId="urn:microsoft.com/office/officeart/2005/8/layout/default"/>
    <dgm:cxn modelId="{E425D349-A040-49E9-A76E-E4E92ED3A23B}"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5"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5"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5"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5"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5" custScaleX="166731">
        <dgm:presLayoutVars>
          <dgm:bulletEnabled val="1"/>
        </dgm:presLayoutVars>
      </dgm:prSet>
      <dgm:spPr/>
      <dgm:t>
        <a:bodyPr/>
        <a:lstStyle/>
        <a:p>
          <a:endParaRPr kumimoji="1" lang="ja-JP" altLang="en-US"/>
        </a:p>
      </dgm:t>
    </dgm:pt>
  </dgm:ptLst>
  <dgm:cxnLst>
    <dgm:cxn modelId="{62575E55-BB56-4E50-AE07-8C4CC5C9062F}"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190E2931-123B-4BA2-8308-169C860C28EB}" type="presOf" srcId="{032D3BBA-FECA-4A09-86B8-D22A26B2D692}" destId="{DE94FCB2-DC8D-4E9C-99AC-1B4A02F51ED1}" srcOrd="0" destOrd="0" presId="urn:microsoft.com/office/officeart/2005/8/layout/default"/>
    <dgm:cxn modelId="{2CB46B07-87F3-4BDC-8669-73A5AEB996F7}" type="presOf" srcId="{816B225A-6D9C-45A5-A08D-C6272DC2B9BE}" destId="{FB970023-0AD8-4257-9D69-0D38BBE98C0B}" srcOrd="0" destOrd="0" presId="urn:microsoft.com/office/officeart/2005/8/layout/default"/>
    <dgm:cxn modelId="{FD76E2E2-1B64-4833-B43F-2EECD319F8DB}" type="presOf" srcId="{40401B07-2BC1-43D1-990D-EA08A2E96199}" destId="{FFE1DB0B-A649-43C1-B7D2-CEF3FA2CA620}"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244062A-52E3-458A-B535-D3D5F7FEC18C}" type="presOf" srcId="{719CC07F-E7E8-4D5D-812D-B4FE5927E5EE}" destId="{EF93FE5D-CECB-421C-A5E7-C8A146A6D18C}" srcOrd="0" destOrd="0" presId="urn:microsoft.com/office/officeart/2005/8/layout/default"/>
    <dgm:cxn modelId="{4D1F37A5-E1B3-4BA0-B1A9-620F244FB298}" type="presOf" srcId="{7B17B44F-FC52-4305-B7B4-359C8BB0CC78}" destId="{9E71994E-CAF8-46B6-9D24-24B986C042F2}"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CBB4A91D-4E87-4406-B497-CE32F04A3F6D}" type="presParOf" srcId="{FB970023-0AD8-4257-9D69-0D38BBE98C0B}" destId="{FFE1DB0B-A649-43C1-B7D2-CEF3FA2CA620}" srcOrd="0" destOrd="0" presId="urn:microsoft.com/office/officeart/2005/8/layout/default"/>
    <dgm:cxn modelId="{0A6C816A-904A-4EE7-9ADC-A28854A2F107}" type="presParOf" srcId="{FB970023-0AD8-4257-9D69-0D38BBE98C0B}" destId="{2801E637-8C93-40BB-8D47-B379444342CD}" srcOrd="1" destOrd="0" presId="urn:microsoft.com/office/officeart/2005/8/layout/default"/>
    <dgm:cxn modelId="{30BFA14B-6B57-40B7-95C6-5CDF34C8254C}" type="presParOf" srcId="{FB970023-0AD8-4257-9D69-0D38BBE98C0B}" destId="{DE94FCB2-DC8D-4E9C-99AC-1B4A02F51ED1}" srcOrd="2" destOrd="0" presId="urn:microsoft.com/office/officeart/2005/8/layout/default"/>
    <dgm:cxn modelId="{674133C9-E51E-40DA-A7A0-609EC6BEBB52}" type="presParOf" srcId="{FB970023-0AD8-4257-9D69-0D38BBE98C0B}" destId="{B79BEC52-4A3C-4665-948E-5AB634E4DDD1}" srcOrd="3" destOrd="0" presId="urn:microsoft.com/office/officeart/2005/8/layout/default"/>
    <dgm:cxn modelId="{2D4BA79F-9A38-4AD3-AFEF-7944E34F6603}" type="presParOf" srcId="{FB970023-0AD8-4257-9D69-0D38BBE98C0B}" destId="{9E71994E-CAF8-46B6-9D24-24B986C042F2}" srcOrd="4" destOrd="0" presId="urn:microsoft.com/office/officeart/2005/8/layout/default"/>
    <dgm:cxn modelId="{21654825-301B-4B73-A767-0C0E3A1DD54C}" type="presParOf" srcId="{FB970023-0AD8-4257-9D69-0D38BBE98C0B}" destId="{738F86CF-128D-470E-936B-6A3F88B3548B}" srcOrd="5" destOrd="0" presId="urn:microsoft.com/office/officeart/2005/8/layout/default"/>
    <dgm:cxn modelId="{8C0EF22E-D3FA-4742-98CC-9C41241E46EE}" type="presParOf" srcId="{FB970023-0AD8-4257-9D69-0D38BBE98C0B}" destId="{AB46F437-0746-4546-925E-0EB7C7D5DEEE}" srcOrd="6" destOrd="0" presId="urn:microsoft.com/office/officeart/2005/8/layout/default"/>
    <dgm:cxn modelId="{16FC549F-14E5-4E55-912A-E0A32911FC82}" type="presParOf" srcId="{FB970023-0AD8-4257-9D69-0D38BBE98C0B}" destId="{DFB5A0A0-5AAF-4E7A-96E3-6AAED3E2A4DE}" srcOrd="7" destOrd="0" presId="urn:microsoft.com/office/officeart/2005/8/layout/default"/>
    <dgm:cxn modelId="{7EB11CB7-9B56-430F-84CB-E7763D636992}" type="presParOf" srcId="{FB970023-0AD8-4257-9D69-0D38BBE98C0B}" destId="{EF93FE5D-CECB-421C-A5E7-C8A146A6D18C}" srcOrd="8" destOrd="0" presId="urn:microsoft.com/office/officeart/2005/8/layout/default"/>
  </dgm:cxnLst>
  <dgm:bg/>
  <dgm:whole/>
  <dgm:extLst>
    <a:ext uri="http://schemas.microsoft.com/office/drawing/2008/diagram">
      <dsp:dataModelExt xmlns:dsp="http://schemas.microsoft.com/office/drawing/2008/diagram" xmlns="" relId="rId13"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25A3DE9-5C1B-4374-A961-89670C991E3D}" type="presOf" srcId="{40401B07-2BC1-43D1-990D-EA08A2E96199}" destId="{FFE1DB0B-A649-43C1-B7D2-CEF3FA2CA620}" srcOrd="0" destOrd="0" presId="urn:microsoft.com/office/officeart/2005/8/layout/default"/>
    <dgm:cxn modelId="{920C666C-4B29-497F-92C6-F6A20FF92F35}" type="presOf" srcId="{719CC07F-E7E8-4D5D-812D-B4FE5927E5EE}" destId="{EF93FE5D-CECB-421C-A5E7-C8A146A6D18C}"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F3422E4E-1760-4C69-963E-FDBC98DEE7A0}" type="presOf" srcId="{032D3BBA-FECA-4A09-86B8-D22A26B2D692}" destId="{DE94FCB2-DC8D-4E9C-99AC-1B4A02F51ED1}" srcOrd="0" destOrd="0" presId="urn:microsoft.com/office/officeart/2005/8/layout/default"/>
    <dgm:cxn modelId="{025F4921-5D92-4E3C-8AA4-6CE5821EDED7}" type="presOf" srcId="{816B225A-6D9C-45A5-A08D-C6272DC2B9BE}" destId="{FB970023-0AD8-4257-9D69-0D38BBE98C0B}" srcOrd="0" destOrd="0" presId="urn:microsoft.com/office/officeart/2005/8/layout/default"/>
    <dgm:cxn modelId="{E6C78FE5-1B08-4EF1-B6EE-2B614474F919}"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80F91B63-729F-49E0-9881-BD889A2E3073}" type="presOf" srcId="{A8173AC5-747C-4629-AFDD-A87911240C17}" destId="{AB46F437-0746-4546-925E-0EB7C7D5DEEE}"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FB1F005E-BB82-4E4A-9A08-D120ED8E02AE}" type="presOf" srcId="{7B17B44F-FC52-4305-B7B4-359C8BB0CC78}" destId="{9E71994E-CAF8-46B6-9D24-24B986C042F2}"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1220A8C8-0039-4B0A-BBCC-33191C09A7B9}" type="presParOf" srcId="{FB970023-0AD8-4257-9D69-0D38BBE98C0B}" destId="{FFE1DB0B-A649-43C1-B7D2-CEF3FA2CA620}" srcOrd="0" destOrd="0" presId="urn:microsoft.com/office/officeart/2005/8/layout/default"/>
    <dgm:cxn modelId="{3DA27016-8627-4EB2-8B7B-05DEB586BAB5}" type="presParOf" srcId="{FB970023-0AD8-4257-9D69-0D38BBE98C0B}" destId="{2801E637-8C93-40BB-8D47-B379444342CD}" srcOrd="1" destOrd="0" presId="urn:microsoft.com/office/officeart/2005/8/layout/default"/>
    <dgm:cxn modelId="{684DDE2B-8019-4C82-BE15-08AAE3FB769C}" type="presParOf" srcId="{FB970023-0AD8-4257-9D69-0D38BBE98C0B}" destId="{DE94FCB2-DC8D-4E9C-99AC-1B4A02F51ED1}" srcOrd="2" destOrd="0" presId="urn:microsoft.com/office/officeart/2005/8/layout/default"/>
    <dgm:cxn modelId="{FEFB4746-EFE3-41F1-AA20-011CEBE6B757}" type="presParOf" srcId="{FB970023-0AD8-4257-9D69-0D38BBE98C0B}" destId="{B79BEC52-4A3C-4665-948E-5AB634E4DDD1}" srcOrd="3" destOrd="0" presId="urn:microsoft.com/office/officeart/2005/8/layout/default"/>
    <dgm:cxn modelId="{E1059D2D-76AA-4C6E-8CCF-8D9595BD1CC2}" type="presParOf" srcId="{FB970023-0AD8-4257-9D69-0D38BBE98C0B}" destId="{9E71994E-CAF8-46B6-9D24-24B986C042F2}" srcOrd="4" destOrd="0" presId="urn:microsoft.com/office/officeart/2005/8/layout/default"/>
    <dgm:cxn modelId="{EF537538-3363-43AF-8A2E-B3BE31B17EA5}" type="presParOf" srcId="{FB970023-0AD8-4257-9D69-0D38BBE98C0B}" destId="{738F86CF-128D-470E-936B-6A3F88B3548B}" srcOrd="5" destOrd="0" presId="urn:microsoft.com/office/officeart/2005/8/layout/default"/>
    <dgm:cxn modelId="{382F0C0B-7E7C-4509-845D-118B519DB76A}" type="presParOf" srcId="{FB970023-0AD8-4257-9D69-0D38BBE98C0B}" destId="{AB46F437-0746-4546-925E-0EB7C7D5DEEE}" srcOrd="6" destOrd="0" presId="urn:microsoft.com/office/officeart/2005/8/layout/default"/>
    <dgm:cxn modelId="{1D2E6B6B-F04E-4DB2-9AE8-FB039D1089FA}" type="presParOf" srcId="{FB970023-0AD8-4257-9D69-0D38BBE98C0B}" destId="{DFB5A0A0-5AAF-4E7A-96E3-6AAED3E2A4DE}" srcOrd="7" destOrd="0" presId="urn:microsoft.com/office/officeart/2005/8/layout/default"/>
    <dgm:cxn modelId="{8ABA86B8-7D73-4696-A1B9-F20FC586E25C}" type="presParOf" srcId="{FB970023-0AD8-4257-9D69-0D38BBE98C0B}" destId="{EF93FE5D-CECB-421C-A5E7-C8A146A6D18C}" srcOrd="8" destOrd="0" presId="urn:microsoft.com/office/officeart/2005/8/layout/default"/>
    <dgm:cxn modelId="{7A96EAA4-EC20-465F-BBF7-EA11F935ABA2}" type="presParOf" srcId="{FB970023-0AD8-4257-9D69-0D38BBE98C0B}" destId="{69C1F5B3-E374-4A16-AD71-1F7CD42FE451}" srcOrd="9" destOrd="0" presId="urn:microsoft.com/office/officeart/2005/8/layout/default"/>
    <dgm:cxn modelId="{AEF407AE-7EE8-4503-AB64-19DCF7B8A78E}"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5C4035AA-E844-4D20-B510-3B67E6C6E582}" type="presOf" srcId="{A8173AC5-747C-4629-AFDD-A87911240C17}" destId="{AB46F437-0746-4546-925E-0EB7C7D5DEEE}" srcOrd="0" destOrd="0" presId="urn:microsoft.com/office/officeart/2005/8/layout/default"/>
    <dgm:cxn modelId="{DA44B557-E32A-4F27-9378-9F1E0026D284}" type="presOf" srcId="{719CC07F-E7E8-4D5D-812D-B4FE5927E5EE}" destId="{EF93FE5D-CECB-421C-A5E7-C8A146A6D18C}" srcOrd="0" destOrd="0" presId="urn:microsoft.com/office/officeart/2005/8/layout/default"/>
    <dgm:cxn modelId="{5F320889-A29D-40A1-9807-0F8FD6EDCE28}" type="presOf" srcId="{62B35D10-1538-4D55-950A-2A2BA79ABB01}" destId="{4872DE25-18B2-4051-AC2E-50E8F9E547B9}" srcOrd="0" destOrd="0" presId="urn:microsoft.com/office/officeart/2005/8/layout/default"/>
    <dgm:cxn modelId="{FC73442F-2737-4E69-91BB-E73A4F333FAF}" type="presOf" srcId="{7B17B44F-FC52-4305-B7B4-359C8BB0CC78}" destId="{9E71994E-CAF8-46B6-9D24-24B986C042F2}" srcOrd="0" destOrd="0" presId="urn:microsoft.com/office/officeart/2005/8/layout/default"/>
    <dgm:cxn modelId="{2E3546DA-DE8C-4D48-AD6B-D3AAC1133CCA}" type="presOf" srcId="{032D3BBA-FECA-4A09-86B8-D22A26B2D692}" destId="{DE94FCB2-DC8D-4E9C-99AC-1B4A02F51ED1}" srcOrd="0" destOrd="0" presId="urn:microsoft.com/office/officeart/2005/8/layout/default"/>
    <dgm:cxn modelId="{40499491-F524-4C9E-90C0-FF5047ADA015}" type="presOf" srcId="{40401B07-2BC1-43D1-990D-EA08A2E96199}" destId="{FFE1DB0B-A649-43C1-B7D2-CEF3FA2CA620}"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E3EC6AF2-C2CC-4B8B-BB61-341E31835B54}" type="presOf" srcId="{816B225A-6D9C-45A5-A08D-C6272DC2B9BE}" destId="{FB970023-0AD8-4257-9D69-0D38BBE98C0B}" srcOrd="0" destOrd="0" presId="urn:microsoft.com/office/officeart/2005/8/layout/default"/>
    <dgm:cxn modelId="{F56152BF-E7AA-46E0-BC08-220606940820}" type="presParOf" srcId="{FB970023-0AD8-4257-9D69-0D38BBE98C0B}" destId="{FFE1DB0B-A649-43C1-B7D2-CEF3FA2CA620}" srcOrd="0" destOrd="0" presId="urn:microsoft.com/office/officeart/2005/8/layout/default"/>
    <dgm:cxn modelId="{AD38E3F3-518B-45C6-8C7C-2B0823DF382F}" type="presParOf" srcId="{FB970023-0AD8-4257-9D69-0D38BBE98C0B}" destId="{2801E637-8C93-40BB-8D47-B379444342CD}" srcOrd="1" destOrd="0" presId="urn:microsoft.com/office/officeart/2005/8/layout/default"/>
    <dgm:cxn modelId="{7C9AE4D7-FC5F-4184-AC6A-1B5E3762A5E2}" type="presParOf" srcId="{FB970023-0AD8-4257-9D69-0D38BBE98C0B}" destId="{DE94FCB2-DC8D-4E9C-99AC-1B4A02F51ED1}" srcOrd="2" destOrd="0" presId="urn:microsoft.com/office/officeart/2005/8/layout/default"/>
    <dgm:cxn modelId="{57E4BBD9-8595-4B69-9368-40CC12A78F72}" type="presParOf" srcId="{FB970023-0AD8-4257-9D69-0D38BBE98C0B}" destId="{B79BEC52-4A3C-4665-948E-5AB634E4DDD1}" srcOrd="3" destOrd="0" presId="urn:microsoft.com/office/officeart/2005/8/layout/default"/>
    <dgm:cxn modelId="{59D83BCC-767F-40B0-A1FF-EBEFF68A6958}" type="presParOf" srcId="{FB970023-0AD8-4257-9D69-0D38BBE98C0B}" destId="{9E71994E-CAF8-46B6-9D24-24B986C042F2}" srcOrd="4" destOrd="0" presId="urn:microsoft.com/office/officeart/2005/8/layout/default"/>
    <dgm:cxn modelId="{D8326813-231B-4012-A1D1-9E5EF1C752E4}" type="presParOf" srcId="{FB970023-0AD8-4257-9D69-0D38BBE98C0B}" destId="{738F86CF-128D-470E-936B-6A3F88B3548B}" srcOrd="5" destOrd="0" presId="urn:microsoft.com/office/officeart/2005/8/layout/default"/>
    <dgm:cxn modelId="{0AABB3D5-89B8-46FA-BE42-869F6AE38E77}" type="presParOf" srcId="{FB970023-0AD8-4257-9D69-0D38BBE98C0B}" destId="{AB46F437-0746-4546-925E-0EB7C7D5DEEE}" srcOrd="6" destOrd="0" presId="urn:microsoft.com/office/officeart/2005/8/layout/default"/>
    <dgm:cxn modelId="{5DE20ADB-DBDE-4502-B891-86972CB4E120}" type="presParOf" srcId="{FB970023-0AD8-4257-9D69-0D38BBE98C0B}" destId="{DFB5A0A0-5AAF-4E7A-96E3-6AAED3E2A4DE}" srcOrd="7" destOrd="0" presId="urn:microsoft.com/office/officeart/2005/8/layout/default"/>
    <dgm:cxn modelId="{FF42EF12-EC5A-4A80-B3DB-D6BC8AFB61D6}" type="presParOf" srcId="{FB970023-0AD8-4257-9D69-0D38BBE98C0B}" destId="{EF93FE5D-CECB-421C-A5E7-C8A146A6D18C}" srcOrd="8" destOrd="0" presId="urn:microsoft.com/office/officeart/2005/8/layout/default"/>
    <dgm:cxn modelId="{FE6ACE9F-0113-480C-A9E9-86BCD5A01EB8}" type="presParOf" srcId="{FB970023-0AD8-4257-9D69-0D38BBE98C0B}" destId="{69C1F5B3-E374-4A16-AD71-1F7CD42FE451}" srcOrd="9" destOrd="0" presId="urn:microsoft.com/office/officeart/2005/8/layout/default"/>
    <dgm:cxn modelId="{6E906F24-F5F9-47DD-9770-9A9F8C1F6854}"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DA8C464A-CB4C-4BAE-8425-29730A8C81DA}" type="presOf" srcId="{719CC07F-E7E8-4D5D-812D-B4FE5927E5EE}" destId="{EF93FE5D-CECB-421C-A5E7-C8A146A6D18C}" srcOrd="0" destOrd="0" presId="urn:microsoft.com/office/officeart/2005/8/layout/default"/>
    <dgm:cxn modelId="{2CEC0683-B8CC-4B7F-9788-FD6AC52EB3B1}" type="presOf" srcId="{40401B07-2BC1-43D1-990D-EA08A2E96199}" destId="{FFE1DB0B-A649-43C1-B7D2-CEF3FA2CA620}" srcOrd="0" destOrd="0" presId="urn:microsoft.com/office/officeart/2005/8/layout/default"/>
    <dgm:cxn modelId="{58FF3C93-CAC5-449E-A747-6AFE59A39DAF}" type="presOf" srcId="{7B17B44F-FC52-4305-B7B4-359C8BB0CC78}" destId="{9E71994E-CAF8-46B6-9D24-24B986C042F2}" srcOrd="0" destOrd="0" presId="urn:microsoft.com/office/officeart/2005/8/layout/default"/>
    <dgm:cxn modelId="{292AC488-C4F3-4CE3-932D-D972214D4B3A}" type="presOf" srcId="{A8173AC5-747C-4629-AFDD-A87911240C17}" destId="{AB46F437-0746-4546-925E-0EB7C7D5DEEE}" srcOrd="0" destOrd="0" presId="urn:microsoft.com/office/officeart/2005/8/layout/default"/>
    <dgm:cxn modelId="{3E17DC1C-F7C2-410C-8082-2FAC90B3C896}" type="presOf" srcId="{816B225A-6D9C-45A5-A08D-C6272DC2B9BE}" destId="{FB970023-0AD8-4257-9D69-0D38BBE98C0B}"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A2CE4896-998F-4288-A638-EAEE4E19C2F7}" type="presOf" srcId="{032D3BBA-FECA-4A09-86B8-D22A26B2D692}" destId="{DE94FCB2-DC8D-4E9C-99AC-1B4A02F51ED1}" srcOrd="0" destOrd="0" presId="urn:microsoft.com/office/officeart/2005/8/layout/default"/>
    <dgm:cxn modelId="{B118F754-936D-403B-8827-4F3499073C7B}" type="presOf" srcId="{62B35D10-1538-4D55-950A-2A2BA79ABB01}" destId="{4872DE25-18B2-4051-AC2E-50E8F9E547B9}" srcOrd="0" destOrd="0" presId="urn:microsoft.com/office/officeart/2005/8/layout/default"/>
    <dgm:cxn modelId="{3DDB1A37-6AF5-4DC8-90AA-EB96DC347F97}" type="presParOf" srcId="{FB970023-0AD8-4257-9D69-0D38BBE98C0B}" destId="{FFE1DB0B-A649-43C1-B7D2-CEF3FA2CA620}" srcOrd="0" destOrd="0" presId="urn:microsoft.com/office/officeart/2005/8/layout/default"/>
    <dgm:cxn modelId="{5CA3E8F8-7785-4A13-A7BB-613F7780D620}" type="presParOf" srcId="{FB970023-0AD8-4257-9D69-0D38BBE98C0B}" destId="{2801E637-8C93-40BB-8D47-B379444342CD}" srcOrd="1" destOrd="0" presId="urn:microsoft.com/office/officeart/2005/8/layout/default"/>
    <dgm:cxn modelId="{E0204A3D-2E9E-4D66-AE44-B0D75AE5FD53}" type="presParOf" srcId="{FB970023-0AD8-4257-9D69-0D38BBE98C0B}" destId="{DE94FCB2-DC8D-4E9C-99AC-1B4A02F51ED1}" srcOrd="2" destOrd="0" presId="urn:microsoft.com/office/officeart/2005/8/layout/default"/>
    <dgm:cxn modelId="{C3E65F1A-9719-49D3-9A99-E19FFB538709}" type="presParOf" srcId="{FB970023-0AD8-4257-9D69-0D38BBE98C0B}" destId="{B79BEC52-4A3C-4665-948E-5AB634E4DDD1}" srcOrd="3" destOrd="0" presId="urn:microsoft.com/office/officeart/2005/8/layout/default"/>
    <dgm:cxn modelId="{B7562D52-16DF-4D10-9D7B-062D9FBCED06}" type="presParOf" srcId="{FB970023-0AD8-4257-9D69-0D38BBE98C0B}" destId="{9E71994E-CAF8-46B6-9D24-24B986C042F2}" srcOrd="4" destOrd="0" presId="urn:microsoft.com/office/officeart/2005/8/layout/default"/>
    <dgm:cxn modelId="{50AD9FE9-3C2A-45D6-8E50-1A4E5D1104DA}" type="presParOf" srcId="{FB970023-0AD8-4257-9D69-0D38BBE98C0B}" destId="{738F86CF-128D-470E-936B-6A3F88B3548B}" srcOrd="5" destOrd="0" presId="urn:microsoft.com/office/officeart/2005/8/layout/default"/>
    <dgm:cxn modelId="{5AA3D18D-8BC9-449C-B8F0-CCF83A57690F}" type="presParOf" srcId="{FB970023-0AD8-4257-9D69-0D38BBE98C0B}" destId="{AB46F437-0746-4546-925E-0EB7C7D5DEEE}" srcOrd="6" destOrd="0" presId="urn:microsoft.com/office/officeart/2005/8/layout/default"/>
    <dgm:cxn modelId="{459EF31D-5A3C-4B2A-B8FC-9197D8F41A11}" type="presParOf" srcId="{FB970023-0AD8-4257-9D69-0D38BBE98C0B}" destId="{DFB5A0A0-5AAF-4E7A-96E3-6AAED3E2A4DE}" srcOrd="7" destOrd="0" presId="urn:microsoft.com/office/officeart/2005/8/layout/default"/>
    <dgm:cxn modelId="{6DE2758D-745B-47CF-8A44-063C8166CAA3}" type="presParOf" srcId="{FB970023-0AD8-4257-9D69-0D38BBE98C0B}" destId="{EF93FE5D-CECB-421C-A5E7-C8A146A6D18C}" srcOrd="8" destOrd="0" presId="urn:microsoft.com/office/officeart/2005/8/layout/default"/>
    <dgm:cxn modelId="{8034C1AE-3247-4776-90BA-F5E3BA832EC4}" type="presParOf" srcId="{FB970023-0AD8-4257-9D69-0D38BBE98C0B}" destId="{69C1F5B3-E374-4A16-AD71-1F7CD42FE451}" srcOrd="9" destOrd="0" presId="urn:microsoft.com/office/officeart/2005/8/layout/default"/>
    <dgm:cxn modelId="{DEC5277E-3C51-46BA-9A42-0940E7A230FA}"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43313898-61FC-4A9F-93AD-9E540D807EB2}" type="presOf" srcId="{032D3BBA-FECA-4A09-86B8-D22A26B2D692}" destId="{DE94FCB2-DC8D-4E9C-99AC-1B4A02F51ED1}" srcOrd="0" destOrd="0" presId="urn:microsoft.com/office/officeart/2005/8/layout/default"/>
    <dgm:cxn modelId="{CD057723-74FB-42AB-8C62-1FD577ABC85A}" type="presOf" srcId="{719CC07F-E7E8-4D5D-812D-B4FE5927E5EE}" destId="{EF93FE5D-CECB-421C-A5E7-C8A146A6D18C}" srcOrd="0" destOrd="0" presId="urn:microsoft.com/office/officeart/2005/8/layout/default"/>
    <dgm:cxn modelId="{B333A638-4A47-4819-B5C0-6D8CF89D8066}" type="presOf" srcId="{40401B07-2BC1-43D1-990D-EA08A2E96199}" destId="{FFE1DB0B-A649-43C1-B7D2-CEF3FA2CA620}" srcOrd="0" destOrd="0" presId="urn:microsoft.com/office/officeart/2005/8/layout/default"/>
    <dgm:cxn modelId="{3E866ADC-849A-4487-AAF7-550899E887A3}" type="presOf" srcId="{62B35D10-1538-4D55-950A-2A2BA79ABB01}" destId="{4872DE25-18B2-4051-AC2E-50E8F9E547B9}" srcOrd="0" destOrd="0" presId="urn:microsoft.com/office/officeart/2005/8/layout/default"/>
    <dgm:cxn modelId="{6883F1EF-3E5A-435A-9F26-94503FC890AD}" type="presOf" srcId="{7B17B44F-FC52-4305-B7B4-359C8BB0CC78}" destId="{9E71994E-CAF8-46B6-9D24-24B986C042F2}"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0FE77740-DD2A-4777-B9E9-16D8893FE27E}" type="presOf" srcId="{816B225A-6D9C-45A5-A08D-C6272DC2B9BE}" destId="{FB970023-0AD8-4257-9D69-0D38BBE98C0B}" srcOrd="0" destOrd="0" presId="urn:microsoft.com/office/officeart/2005/8/layout/default"/>
    <dgm:cxn modelId="{74126810-3214-4462-A973-6021A5570DAF}" type="presOf" srcId="{A8173AC5-747C-4629-AFDD-A87911240C17}" destId="{AB46F437-0746-4546-925E-0EB7C7D5DEEE}" srcOrd="0" destOrd="0" presId="urn:microsoft.com/office/officeart/2005/8/layout/default"/>
    <dgm:cxn modelId="{97289B93-5962-4CDC-A634-82669965E202}" type="presParOf" srcId="{FB970023-0AD8-4257-9D69-0D38BBE98C0B}" destId="{FFE1DB0B-A649-43C1-B7D2-CEF3FA2CA620}" srcOrd="0" destOrd="0" presId="urn:microsoft.com/office/officeart/2005/8/layout/default"/>
    <dgm:cxn modelId="{B84E1F35-6444-42AD-A32F-4A5DF1FD82E3}" type="presParOf" srcId="{FB970023-0AD8-4257-9D69-0D38BBE98C0B}" destId="{2801E637-8C93-40BB-8D47-B379444342CD}" srcOrd="1" destOrd="0" presId="urn:microsoft.com/office/officeart/2005/8/layout/default"/>
    <dgm:cxn modelId="{86ED63EC-171B-45D3-986B-4E4FDD31B87A}" type="presParOf" srcId="{FB970023-0AD8-4257-9D69-0D38BBE98C0B}" destId="{DE94FCB2-DC8D-4E9C-99AC-1B4A02F51ED1}" srcOrd="2" destOrd="0" presId="urn:microsoft.com/office/officeart/2005/8/layout/default"/>
    <dgm:cxn modelId="{C8A18788-02DF-42B3-919C-FFC1F3B7F2DA}" type="presParOf" srcId="{FB970023-0AD8-4257-9D69-0D38BBE98C0B}" destId="{B79BEC52-4A3C-4665-948E-5AB634E4DDD1}" srcOrd="3" destOrd="0" presId="urn:microsoft.com/office/officeart/2005/8/layout/default"/>
    <dgm:cxn modelId="{23560151-6FF7-498F-A8AA-0B0063B71F22}" type="presParOf" srcId="{FB970023-0AD8-4257-9D69-0D38BBE98C0B}" destId="{9E71994E-CAF8-46B6-9D24-24B986C042F2}" srcOrd="4" destOrd="0" presId="urn:microsoft.com/office/officeart/2005/8/layout/default"/>
    <dgm:cxn modelId="{DFA03B9D-8F97-4AE0-A96B-E073AEDE7B2A}" type="presParOf" srcId="{FB970023-0AD8-4257-9D69-0D38BBE98C0B}" destId="{738F86CF-128D-470E-936B-6A3F88B3548B}" srcOrd="5" destOrd="0" presId="urn:microsoft.com/office/officeart/2005/8/layout/default"/>
    <dgm:cxn modelId="{292A107E-8AB3-48CB-910F-8AFA77FDE35F}" type="presParOf" srcId="{FB970023-0AD8-4257-9D69-0D38BBE98C0B}" destId="{AB46F437-0746-4546-925E-0EB7C7D5DEEE}" srcOrd="6" destOrd="0" presId="urn:microsoft.com/office/officeart/2005/8/layout/default"/>
    <dgm:cxn modelId="{3CC29AB5-6852-41C4-A35B-4F76A6FCBAE8}" type="presParOf" srcId="{FB970023-0AD8-4257-9D69-0D38BBE98C0B}" destId="{DFB5A0A0-5AAF-4E7A-96E3-6AAED3E2A4DE}" srcOrd="7" destOrd="0" presId="urn:microsoft.com/office/officeart/2005/8/layout/default"/>
    <dgm:cxn modelId="{788E64AA-4F54-4691-94B2-2DFFEF46631F}" type="presParOf" srcId="{FB970023-0AD8-4257-9D69-0D38BBE98C0B}" destId="{EF93FE5D-CECB-421C-A5E7-C8A146A6D18C}" srcOrd="8" destOrd="0" presId="urn:microsoft.com/office/officeart/2005/8/layout/default"/>
    <dgm:cxn modelId="{A308D74D-73E5-45FC-9C39-BE788FD2F879}" type="presParOf" srcId="{FB970023-0AD8-4257-9D69-0D38BBE98C0B}" destId="{69C1F5B3-E374-4A16-AD71-1F7CD42FE451}" srcOrd="9" destOrd="0" presId="urn:microsoft.com/office/officeart/2005/8/layout/default"/>
    <dgm:cxn modelId="{2C0ED073-A33D-4C98-BBD4-D9E2EC5094BA}"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E8DC238D-71E8-449D-9853-8AD0E55DA666}" type="presOf" srcId="{719CC07F-E7E8-4D5D-812D-B4FE5927E5EE}" destId="{EF93FE5D-CECB-421C-A5E7-C8A146A6D18C}"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E0EBBD83-2DEE-4A38-84E8-8E3710BEC5B1}" type="presOf" srcId="{A8173AC5-747C-4629-AFDD-A87911240C17}" destId="{AB46F437-0746-4546-925E-0EB7C7D5DEEE}" srcOrd="0" destOrd="0" presId="urn:microsoft.com/office/officeart/2005/8/layout/default"/>
    <dgm:cxn modelId="{AC1FE9A1-BEE3-42A0-801D-96A762C5E134}" type="presOf" srcId="{816B225A-6D9C-45A5-A08D-C6272DC2B9BE}" destId="{FB970023-0AD8-4257-9D69-0D38BBE98C0B}"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1780A7F5-92C7-4233-B2C1-0FB06576E753}" type="presOf" srcId="{62B35D10-1538-4D55-950A-2A2BA79ABB01}" destId="{4872DE25-18B2-4051-AC2E-50E8F9E547B9}"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E657A772-5C0E-4C99-B5E4-E7E139F55A6D}" type="presOf" srcId="{7B17B44F-FC52-4305-B7B4-359C8BB0CC78}" destId="{9E71994E-CAF8-46B6-9D24-24B986C042F2}"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4D70BA66-1600-42D3-8B97-A6A54B1D9827}" type="presOf" srcId="{032D3BBA-FECA-4A09-86B8-D22A26B2D692}" destId="{DE94FCB2-DC8D-4E9C-99AC-1B4A02F51ED1}"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86246F47-472F-4F64-BAA7-22CE2370D5AF}" type="presOf" srcId="{40401B07-2BC1-43D1-990D-EA08A2E96199}" destId="{FFE1DB0B-A649-43C1-B7D2-CEF3FA2CA620}" srcOrd="0" destOrd="0" presId="urn:microsoft.com/office/officeart/2005/8/layout/default"/>
    <dgm:cxn modelId="{7F2303D9-E447-49CC-B3DD-A1696EF3A2D7}" type="presParOf" srcId="{FB970023-0AD8-4257-9D69-0D38BBE98C0B}" destId="{FFE1DB0B-A649-43C1-B7D2-CEF3FA2CA620}" srcOrd="0" destOrd="0" presId="urn:microsoft.com/office/officeart/2005/8/layout/default"/>
    <dgm:cxn modelId="{4809224D-E93C-436A-95A8-83C17E683C81}" type="presParOf" srcId="{FB970023-0AD8-4257-9D69-0D38BBE98C0B}" destId="{2801E637-8C93-40BB-8D47-B379444342CD}" srcOrd="1" destOrd="0" presId="urn:microsoft.com/office/officeart/2005/8/layout/default"/>
    <dgm:cxn modelId="{3E6FD7E8-EFA2-4A59-B5F9-477BFF69B617}" type="presParOf" srcId="{FB970023-0AD8-4257-9D69-0D38BBE98C0B}" destId="{DE94FCB2-DC8D-4E9C-99AC-1B4A02F51ED1}" srcOrd="2" destOrd="0" presId="urn:microsoft.com/office/officeart/2005/8/layout/default"/>
    <dgm:cxn modelId="{4B1DC85F-2E94-4455-9358-21A61C6B817F}" type="presParOf" srcId="{FB970023-0AD8-4257-9D69-0D38BBE98C0B}" destId="{B79BEC52-4A3C-4665-948E-5AB634E4DDD1}" srcOrd="3" destOrd="0" presId="urn:microsoft.com/office/officeart/2005/8/layout/default"/>
    <dgm:cxn modelId="{8107261D-2AEC-4712-BCF1-206DDCE9E36F}" type="presParOf" srcId="{FB970023-0AD8-4257-9D69-0D38BBE98C0B}" destId="{9E71994E-CAF8-46B6-9D24-24B986C042F2}" srcOrd="4" destOrd="0" presId="urn:microsoft.com/office/officeart/2005/8/layout/default"/>
    <dgm:cxn modelId="{F8D346ED-E7D9-4A29-8D22-C41BD965C9C6}" type="presParOf" srcId="{FB970023-0AD8-4257-9D69-0D38BBE98C0B}" destId="{738F86CF-128D-470E-936B-6A3F88B3548B}" srcOrd="5" destOrd="0" presId="urn:microsoft.com/office/officeart/2005/8/layout/default"/>
    <dgm:cxn modelId="{CE2F3C6B-E7DD-4E5D-A04A-BFD41C13CD01}" type="presParOf" srcId="{FB970023-0AD8-4257-9D69-0D38BBE98C0B}" destId="{AB46F437-0746-4546-925E-0EB7C7D5DEEE}" srcOrd="6" destOrd="0" presId="urn:microsoft.com/office/officeart/2005/8/layout/default"/>
    <dgm:cxn modelId="{D3400C83-4B39-4CB4-AC36-F3FE5F335782}" type="presParOf" srcId="{FB970023-0AD8-4257-9D69-0D38BBE98C0B}" destId="{DFB5A0A0-5AAF-4E7A-96E3-6AAED3E2A4DE}" srcOrd="7" destOrd="0" presId="urn:microsoft.com/office/officeart/2005/8/layout/default"/>
    <dgm:cxn modelId="{DC587C4E-A25E-4BFD-A291-9687CF8355B4}" type="presParOf" srcId="{FB970023-0AD8-4257-9D69-0D38BBE98C0B}" destId="{EF93FE5D-CECB-421C-A5E7-C8A146A6D18C}" srcOrd="8" destOrd="0" presId="urn:microsoft.com/office/officeart/2005/8/layout/default"/>
    <dgm:cxn modelId="{7F2FECD7-698D-49B9-80A6-08CCA5C6340F}" type="presParOf" srcId="{FB970023-0AD8-4257-9D69-0D38BBE98C0B}" destId="{69C1F5B3-E374-4A16-AD71-1F7CD42FE451}" srcOrd="9" destOrd="0" presId="urn:microsoft.com/office/officeart/2005/8/layout/default"/>
    <dgm:cxn modelId="{61ABE817-019E-4D23-B3EA-D16D088C1F73}"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AF235EE2-D80F-4BB6-AD9C-002E8DFE00AE}" type="presOf" srcId="{816B225A-6D9C-45A5-A08D-C6272DC2B9BE}" destId="{FB970023-0AD8-4257-9D69-0D38BBE98C0B}" srcOrd="0" destOrd="0" presId="urn:microsoft.com/office/officeart/2005/8/layout/default"/>
    <dgm:cxn modelId="{8F7AED79-E783-43C1-88A7-5E205A01A9D1}" type="presOf" srcId="{62B35D10-1538-4D55-950A-2A2BA79ABB01}" destId="{4872DE25-18B2-4051-AC2E-50E8F9E547B9}" srcOrd="0" destOrd="0" presId="urn:microsoft.com/office/officeart/2005/8/layout/default"/>
    <dgm:cxn modelId="{146CF2A4-0E59-4924-A54F-0F2A48B6DA88}" type="presOf" srcId="{40401B07-2BC1-43D1-990D-EA08A2E96199}" destId="{FFE1DB0B-A649-43C1-B7D2-CEF3FA2CA620}" srcOrd="0" destOrd="0" presId="urn:microsoft.com/office/officeart/2005/8/layout/default"/>
    <dgm:cxn modelId="{EBB117DA-DB63-439C-A2A1-5E616972EB87}" type="presOf" srcId="{A8173AC5-747C-4629-AFDD-A87911240C17}" destId="{AB46F437-0746-4546-925E-0EB7C7D5DEEE}" srcOrd="0" destOrd="0" presId="urn:microsoft.com/office/officeart/2005/8/layout/default"/>
    <dgm:cxn modelId="{514D4EA8-423F-44CE-AD51-98CDF6B50E7A}" type="presOf" srcId="{032D3BBA-FECA-4A09-86B8-D22A26B2D692}" destId="{DE94FCB2-DC8D-4E9C-99AC-1B4A02F51ED1}" srcOrd="0" destOrd="0" presId="urn:microsoft.com/office/officeart/2005/8/layout/default"/>
    <dgm:cxn modelId="{DD6C6D64-8327-4148-BCC8-B896A1AAA059}" type="presOf" srcId="{719CC07F-E7E8-4D5D-812D-B4FE5927E5EE}" destId="{EF93FE5D-CECB-421C-A5E7-C8A146A6D18C}" srcOrd="0" destOrd="0" presId="urn:microsoft.com/office/officeart/2005/8/layout/default"/>
    <dgm:cxn modelId="{3CB83116-5222-4DC8-B464-B9017DF38097}" type="presOf" srcId="{7B17B44F-FC52-4305-B7B4-359C8BB0CC78}" destId="{9E71994E-CAF8-46B6-9D24-24B986C042F2}"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58B58D83-326A-40A0-B4BD-B4227DB7207C}" type="presParOf" srcId="{FB970023-0AD8-4257-9D69-0D38BBE98C0B}" destId="{FFE1DB0B-A649-43C1-B7D2-CEF3FA2CA620}" srcOrd="0" destOrd="0" presId="urn:microsoft.com/office/officeart/2005/8/layout/default"/>
    <dgm:cxn modelId="{37F91A86-3A53-472E-9D58-8D7D4DBCD0EC}" type="presParOf" srcId="{FB970023-0AD8-4257-9D69-0D38BBE98C0B}" destId="{2801E637-8C93-40BB-8D47-B379444342CD}" srcOrd="1" destOrd="0" presId="urn:microsoft.com/office/officeart/2005/8/layout/default"/>
    <dgm:cxn modelId="{A6053F53-AFBE-4DAF-BF17-BEAED3EA7797}" type="presParOf" srcId="{FB970023-0AD8-4257-9D69-0D38BBE98C0B}" destId="{DE94FCB2-DC8D-4E9C-99AC-1B4A02F51ED1}" srcOrd="2" destOrd="0" presId="urn:microsoft.com/office/officeart/2005/8/layout/default"/>
    <dgm:cxn modelId="{0729E368-F073-4D22-9A93-B61031DE1282}" type="presParOf" srcId="{FB970023-0AD8-4257-9D69-0D38BBE98C0B}" destId="{B79BEC52-4A3C-4665-948E-5AB634E4DDD1}" srcOrd="3" destOrd="0" presId="urn:microsoft.com/office/officeart/2005/8/layout/default"/>
    <dgm:cxn modelId="{1212D497-1352-4D68-A016-75E2BA912789}" type="presParOf" srcId="{FB970023-0AD8-4257-9D69-0D38BBE98C0B}" destId="{9E71994E-CAF8-46B6-9D24-24B986C042F2}" srcOrd="4" destOrd="0" presId="urn:microsoft.com/office/officeart/2005/8/layout/default"/>
    <dgm:cxn modelId="{11CAADBF-875A-4FD3-9D57-7E035ADDB624}" type="presParOf" srcId="{FB970023-0AD8-4257-9D69-0D38BBE98C0B}" destId="{738F86CF-128D-470E-936B-6A3F88B3548B}" srcOrd="5" destOrd="0" presId="urn:microsoft.com/office/officeart/2005/8/layout/default"/>
    <dgm:cxn modelId="{C6389849-1162-4825-BB09-87A0D4DC1A11}" type="presParOf" srcId="{FB970023-0AD8-4257-9D69-0D38BBE98C0B}" destId="{AB46F437-0746-4546-925E-0EB7C7D5DEEE}" srcOrd="6" destOrd="0" presId="urn:microsoft.com/office/officeart/2005/8/layout/default"/>
    <dgm:cxn modelId="{6DAE6B7F-78C2-4F2F-B415-DD933D48C582}" type="presParOf" srcId="{FB970023-0AD8-4257-9D69-0D38BBE98C0B}" destId="{DFB5A0A0-5AAF-4E7A-96E3-6AAED3E2A4DE}" srcOrd="7" destOrd="0" presId="urn:microsoft.com/office/officeart/2005/8/layout/default"/>
    <dgm:cxn modelId="{51EB377D-9EF7-4627-904A-282526F02980}" type="presParOf" srcId="{FB970023-0AD8-4257-9D69-0D38BBE98C0B}" destId="{EF93FE5D-CECB-421C-A5E7-C8A146A6D18C}" srcOrd="8" destOrd="0" presId="urn:microsoft.com/office/officeart/2005/8/layout/default"/>
    <dgm:cxn modelId="{CF99B8C0-3727-4DCE-907B-9C6A1C902D8D}" type="presParOf" srcId="{FB970023-0AD8-4257-9D69-0D38BBE98C0B}" destId="{69C1F5B3-E374-4A16-AD71-1F7CD42FE451}" srcOrd="9" destOrd="0" presId="urn:microsoft.com/office/officeart/2005/8/layout/default"/>
    <dgm:cxn modelId="{9B83D351-38D4-440C-B34E-EB937426BFCC}"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A1828CFD-9493-43C9-AB51-8489FF9447AA}" type="presOf" srcId="{719CC07F-E7E8-4D5D-812D-B4FE5927E5EE}" destId="{EF93FE5D-CECB-421C-A5E7-C8A146A6D18C}" srcOrd="0" destOrd="0" presId="urn:microsoft.com/office/officeart/2005/8/layout/default"/>
    <dgm:cxn modelId="{FB709534-38CC-4F80-9EBD-BC126B8B021F}" type="presOf" srcId="{032D3BBA-FECA-4A09-86B8-D22A26B2D692}" destId="{DE94FCB2-DC8D-4E9C-99AC-1B4A02F51ED1}"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7FD1CF94-C301-4F5C-9FF4-6098906808CA}" type="presOf" srcId="{816B225A-6D9C-45A5-A08D-C6272DC2B9BE}" destId="{FB970023-0AD8-4257-9D69-0D38BBE98C0B}"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4197EB56-8C5E-48CA-AAE3-79248B95451E}" type="presOf" srcId="{7B17B44F-FC52-4305-B7B4-359C8BB0CC78}" destId="{9E71994E-CAF8-46B6-9D24-24B986C042F2}" srcOrd="0" destOrd="0" presId="urn:microsoft.com/office/officeart/2005/8/layout/default"/>
    <dgm:cxn modelId="{117B80A2-5593-4BB7-A02D-5781044A8812}"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18364650-0864-46F6-8282-03D2148EFCD4}" type="presOf" srcId="{A8173AC5-747C-4629-AFDD-A87911240C17}" destId="{AB46F437-0746-4546-925E-0EB7C7D5DEEE}"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A697A972-8DF4-4942-9207-CE89EA1A7768}" type="presOf" srcId="{40401B07-2BC1-43D1-990D-EA08A2E96199}" destId="{FFE1DB0B-A649-43C1-B7D2-CEF3FA2CA620}" srcOrd="0" destOrd="0" presId="urn:microsoft.com/office/officeart/2005/8/layout/default"/>
    <dgm:cxn modelId="{E612C535-9CA4-4BE9-9D32-A793AD5E3C51}" type="presParOf" srcId="{FB970023-0AD8-4257-9D69-0D38BBE98C0B}" destId="{FFE1DB0B-A649-43C1-B7D2-CEF3FA2CA620}" srcOrd="0" destOrd="0" presId="urn:microsoft.com/office/officeart/2005/8/layout/default"/>
    <dgm:cxn modelId="{A79335D8-F92A-4DB7-8608-2B6F9F204FAA}" type="presParOf" srcId="{FB970023-0AD8-4257-9D69-0D38BBE98C0B}" destId="{2801E637-8C93-40BB-8D47-B379444342CD}" srcOrd="1" destOrd="0" presId="urn:microsoft.com/office/officeart/2005/8/layout/default"/>
    <dgm:cxn modelId="{9A86DF31-7023-40E0-9789-6B51E96DA14E}" type="presParOf" srcId="{FB970023-0AD8-4257-9D69-0D38BBE98C0B}" destId="{DE94FCB2-DC8D-4E9C-99AC-1B4A02F51ED1}" srcOrd="2" destOrd="0" presId="urn:microsoft.com/office/officeart/2005/8/layout/default"/>
    <dgm:cxn modelId="{C06D9360-FEE5-4173-B253-D6C6DC8B5854}" type="presParOf" srcId="{FB970023-0AD8-4257-9D69-0D38BBE98C0B}" destId="{B79BEC52-4A3C-4665-948E-5AB634E4DDD1}" srcOrd="3" destOrd="0" presId="urn:microsoft.com/office/officeart/2005/8/layout/default"/>
    <dgm:cxn modelId="{63B82ADE-3FA4-4459-A345-CBD28934E507}" type="presParOf" srcId="{FB970023-0AD8-4257-9D69-0D38BBE98C0B}" destId="{9E71994E-CAF8-46B6-9D24-24B986C042F2}" srcOrd="4" destOrd="0" presId="urn:microsoft.com/office/officeart/2005/8/layout/default"/>
    <dgm:cxn modelId="{00556DAA-6FDF-4B41-A045-BDBC10382B7B}" type="presParOf" srcId="{FB970023-0AD8-4257-9D69-0D38BBE98C0B}" destId="{738F86CF-128D-470E-936B-6A3F88B3548B}" srcOrd="5" destOrd="0" presId="urn:microsoft.com/office/officeart/2005/8/layout/default"/>
    <dgm:cxn modelId="{A19D5334-BF8D-4C2C-B3E2-AD99F7FE25FA}" type="presParOf" srcId="{FB970023-0AD8-4257-9D69-0D38BBE98C0B}" destId="{AB46F437-0746-4546-925E-0EB7C7D5DEEE}" srcOrd="6" destOrd="0" presId="urn:microsoft.com/office/officeart/2005/8/layout/default"/>
    <dgm:cxn modelId="{2B7EC0A7-BDB0-4086-A13C-A0F71E7356C8}" type="presParOf" srcId="{FB970023-0AD8-4257-9D69-0D38BBE98C0B}" destId="{DFB5A0A0-5AAF-4E7A-96E3-6AAED3E2A4DE}" srcOrd="7" destOrd="0" presId="urn:microsoft.com/office/officeart/2005/8/layout/default"/>
    <dgm:cxn modelId="{4912441B-9298-4829-AD0A-7A5C283D230D}" type="presParOf" srcId="{FB970023-0AD8-4257-9D69-0D38BBE98C0B}" destId="{EF93FE5D-CECB-421C-A5E7-C8A146A6D18C}" srcOrd="8" destOrd="0" presId="urn:microsoft.com/office/officeart/2005/8/layout/default"/>
    <dgm:cxn modelId="{DADBABD3-0454-4E9D-9D92-7FE9358B3BE6}" type="presParOf" srcId="{FB970023-0AD8-4257-9D69-0D38BBE98C0B}" destId="{69C1F5B3-E374-4A16-AD71-1F7CD42FE451}" srcOrd="9" destOrd="0" presId="urn:microsoft.com/office/officeart/2005/8/layout/default"/>
    <dgm:cxn modelId="{11777D0A-D090-49B9-920A-8D9B5941AF21}"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3F9BB081-A671-449B-81CB-76FF95113239}" type="presOf" srcId="{719CC07F-E7E8-4D5D-812D-B4FE5927E5EE}" destId="{EF93FE5D-CECB-421C-A5E7-C8A146A6D18C}" srcOrd="0" destOrd="0" presId="urn:microsoft.com/office/officeart/2005/8/layout/default"/>
    <dgm:cxn modelId="{C0A9BD8A-2CA5-4051-AFFA-D96614FE4D23}" type="presOf" srcId="{A8173AC5-747C-4629-AFDD-A87911240C17}" destId="{AB46F437-0746-4546-925E-0EB7C7D5DEEE}"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5E9CB718-4D93-46AE-A11F-BC15C8171C8C}" type="presOf" srcId="{032D3BBA-FECA-4A09-86B8-D22A26B2D692}" destId="{DE94FCB2-DC8D-4E9C-99AC-1B4A02F51ED1}" srcOrd="0" destOrd="0" presId="urn:microsoft.com/office/officeart/2005/8/layout/default"/>
    <dgm:cxn modelId="{B17030D9-103E-4C69-A949-0E7369B7D409}" type="presOf" srcId="{7B17B44F-FC52-4305-B7B4-359C8BB0CC78}" destId="{9E71994E-CAF8-46B6-9D24-24B986C042F2}" srcOrd="0" destOrd="0" presId="urn:microsoft.com/office/officeart/2005/8/layout/default"/>
    <dgm:cxn modelId="{915650A3-9AFA-47B3-82F8-E640B01E52FB}" type="presOf" srcId="{816B225A-6D9C-45A5-A08D-C6272DC2B9BE}" destId="{FB970023-0AD8-4257-9D69-0D38BBE98C0B}"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A75C6D4B-07CD-46EE-9866-6E6B5FD860AF}" type="presOf" srcId="{40401B07-2BC1-43D1-990D-EA08A2E96199}" destId="{FFE1DB0B-A649-43C1-B7D2-CEF3FA2CA620}"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40DB594F-C608-482F-BB74-5B5A5BD58AA0}"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4D792F71-AF2B-41C4-9766-B5FE499B3C7B}" type="presParOf" srcId="{FB970023-0AD8-4257-9D69-0D38BBE98C0B}" destId="{FFE1DB0B-A649-43C1-B7D2-CEF3FA2CA620}" srcOrd="0" destOrd="0" presId="urn:microsoft.com/office/officeart/2005/8/layout/default"/>
    <dgm:cxn modelId="{31CAB89A-AF32-49B2-BB90-BA6FDF47AE54}" type="presParOf" srcId="{FB970023-0AD8-4257-9D69-0D38BBE98C0B}" destId="{2801E637-8C93-40BB-8D47-B379444342CD}" srcOrd="1" destOrd="0" presId="urn:microsoft.com/office/officeart/2005/8/layout/default"/>
    <dgm:cxn modelId="{7961EADB-CB30-40DC-B6CE-718ACD0DDE13}" type="presParOf" srcId="{FB970023-0AD8-4257-9D69-0D38BBE98C0B}" destId="{DE94FCB2-DC8D-4E9C-99AC-1B4A02F51ED1}" srcOrd="2" destOrd="0" presId="urn:microsoft.com/office/officeart/2005/8/layout/default"/>
    <dgm:cxn modelId="{DD5F0A2F-E31D-4F27-A4CB-7A72C51FADA7}" type="presParOf" srcId="{FB970023-0AD8-4257-9D69-0D38BBE98C0B}" destId="{B79BEC52-4A3C-4665-948E-5AB634E4DDD1}" srcOrd="3" destOrd="0" presId="urn:microsoft.com/office/officeart/2005/8/layout/default"/>
    <dgm:cxn modelId="{CDEDE1D9-8341-4577-A7DC-C7D00FAA1857}" type="presParOf" srcId="{FB970023-0AD8-4257-9D69-0D38BBE98C0B}" destId="{9E71994E-CAF8-46B6-9D24-24B986C042F2}" srcOrd="4" destOrd="0" presId="urn:microsoft.com/office/officeart/2005/8/layout/default"/>
    <dgm:cxn modelId="{5CACBD22-0173-4BA2-878E-0941FCF42EFF}" type="presParOf" srcId="{FB970023-0AD8-4257-9D69-0D38BBE98C0B}" destId="{738F86CF-128D-470E-936B-6A3F88B3548B}" srcOrd="5" destOrd="0" presId="urn:microsoft.com/office/officeart/2005/8/layout/default"/>
    <dgm:cxn modelId="{12749554-F1A5-4D70-B2F1-7C7F945C4661}" type="presParOf" srcId="{FB970023-0AD8-4257-9D69-0D38BBE98C0B}" destId="{AB46F437-0746-4546-925E-0EB7C7D5DEEE}" srcOrd="6" destOrd="0" presId="urn:microsoft.com/office/officeart/2005/8/layout/default"/>
    <dgm:cxn modelId="{D96A79C1-6F3D-48DE-809D-A028415F7950}" type="presParOf" srcId="{FB970023-0AD8-4257-9D69-0D38BBE98C0B}" destId="{DFB5A0A0-5AAF-4E7A-96E3-6AAED3E2A4DE}" srcOrd="7" destOrd="0" presId="urn:microsoft.com/office/officeart/2005/8/layout/default"/>
    <dgm:cxn modelId="{09A389D4-6B2C-4059-96B5-063732B7FD65}" type="presParOf" srcId="{FB970023-0AD8-4257-9D69-0D38BBE98C0B}" destId="{EF93FE5D-CECB-421C-A5E7-C8A146A6D18C}" srcOrd="8" destOrd="0" presId="urn:microsoft.com/office/officeart/2005/8/layout/default"/>
    <dgm:cxn modelId="{3FEBE2C2-58B1-4D98-852D-C8C433647122}" type="presParOf" srcId="{FB970023-0AD8-4257-9D69-0D38BBE98C0B}" destId="{69C1F5B3-E374-4A16-AD71-1F7CD42FE451}" srcOrd="9" destOrd="0" presId="urn:microsoft.com/office/officeart/2005/8/layout/default"/>
    <dgm:cxn modelId="{613AE190-D517-4D3A-BF2A-86F0D278888F}"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37A62CCC-7976-4A8D-8A90-0A9688929F7B}" type="presOf" srcId="{40401B07-2BC1-43D1-990D-EA08A2E96199}" destId="{FFE1DB0B-A649-43C1-B7D2-CEF3FA2CA620}" srcOrd="0" destOrd="0" presId="urn:microsoft.com/office/officeart/2005/8/layout/default"/>
    <dgm:cxn modelId="{3F63DDAF-2548-4C73-A8A3-0756A75221AD}" type="presOf" srcId="{A8173AC5-747C-4629-AFDD-A87911240C17}" destId="{AB46F437-0746-4546-925E-0EB7C7D5DEEE}" srcOrd="0" destOrd="0" presId="urn:microsoft.com/office/officeart/2005/8/layout/default"/>
    <dgm:cxn modelId="{329520E4-120E-407A-8C59-28F648C91899}" type="presOf" srcId="{62B35D10-1538-4D55-950A-2A2BA79ABB01}" destId="{4872DE25-18B2-4051-AC2E-50E8F9E547B9}" srcOrd="0" destOrd="0" presId="urn:microsoft.com/office/officeart/2005/8/layout/default"/>
    <dgm:cxn modelId="{2BF47670-6222-4463-B5B8-12D86B5F6F84}" type="presOf" srcId="{816B225A-6D9C-45A5-A08D-C6272DC2B9BE}" destId="{FB970023-0AD8-4257-9D69-0D38BBE98C0B}"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6555078C-9D68-44FC-9A76-B3DB8E983DB5}" type="presOf" srcId="{032D3BBA-FECA-4A09-86B8-D22A26B2D692}" destId="{DE94FCB2-DC8D-4E9C-99AC-1B4A02F51ED1}" srcOrd="0" destOrd="0" presId="urn:microsoft.com/office/officeart/2005/8/layout/default"/>
    <dgm:cxn modelId="{601E49E0-B74A-4C79-AB71-8D69F6F03FC5}" type="presOf" srcId="{719CC07F-E7E8-4D5D-812D-B4FE5927E5EE}" destId="{EF93FE5D-CECB-421C-A5E7-C8A146A6D18C}" srcOrd="0" destOrd="0" presId="urn:microsoft.com/office/officeart/2005/8/layout/default"/>
    <dgm:cxn modelId="{BA5A2549-A945-422F-B579-78B505D816A5}" type="presOf" srcId="{7B17B44F-FC52-4305-B7B4-359C8BB0CC78}" destId="{9E71994E-CAF8-46B6-9D24-24B986C042F2}" srcOrd="0" destOrd="0" presId="urn:microsoft.com/office/officeart/2005/8/layout/default"/>
    <dgm:cxn modelId="{A093C46F-3165-4600-B135-5A9A8CE99869}" type="presParOf" srcId="{FB970023-0AD8-4257-9D69-0D38BBE98C0B}" destId="{FFE1DB0B-A649-43C1-B7D2-CEF3FA2CA620}" srcOrd="0" destOrd="0" presId="urn:microsoft.com/office/officeart/2005/8/layout/default"/>
    <dgm:cxn modelId="{C577E404-3837-4C81-ABD3-A8C030B2A0C8}" type="presParOf" srcId="{FB970023-0AD8-4257-9D69-0D38BBE98C0B}" destId="{2801E637-8C93-40BB-8D47-B379444342CD}" srcOrd="1" destOrd="0" presId="urn:microsoft.com/office/officeart/2005/8/layout/default"/>
    <dgm:cxn modelId="{0580E1C8-778E-4F18-A872-91704C450CF1}" type="presParOf" srcId="{FB970023-0AD8-4257-9D69-0D38BBE98C0B}" destId="{DE94FCB2-DC8D-4E9C-99AC-1B4A02F51ED1}" srcOrd="2" destOrd="0" presId="urn:microsoft.com/office/officeart/2005/8/layout/default"/>
    <dgm:cxn modelId="{305CC7A9-DE8D-4AF3-8176-7CDB97204DA5}" type="presParOf" srcId="{FB970023-0AD8-4257-9D69-0D38BBE98C0B}" destId="{B79BEC52-4A3C-4665-948E-5AB634E4DDD1}" srcOrd="3" destOrd="0" presId="urn:microsoft.com/office/officeart/2005/8/layout/default"/>
    <dgm:cxn modelId="{B8EB89FD-CF9B-46CD-A577-87241440C96F}" type="presParOf" srcId="{FB970023-0AD8-4257-9D69-0D38BBE98C0B}" destId="{9E71994E-CAF8-46B6-9D24-24B986C042F2}" srcOrd="4" destOrd="0" presId="urn:microsoft.com/office/officeart/2005/8/layout/default"/>
    <dgm:cxn modelId="{D97C33C2-DDDD-46F5-AF41-B2E5992A3D32}" type="presParOf" srcId="{FB970023-0AD8-4257-9D69-0D38BBE98C0B}" destId="{738F86CF-128D-470E-936B-6A3F88B3548B}" srcOrd="5" destOrd="0" presId="urn:microsoft.com/office/officeart/2005/8/layout/default"/>
    <dgm:cxn modelId="{78ED5F56-1CC1-4177-804F-56BF190748B6}" type="presParOf" srcId="{FB970023-0AD8-4257-9D69-0D38BBE98C0B}" destId="{AB46F437-0746-4546-925E-0EB7C7D5DEEE}" srcOrd="6" destOrd="0" presId="urn:microsoft.com/office/officeart/2005/8/layout/default"/>
    <dgm:cxn modelId="{0E158E51-1E76-48B2-BB47-9F1489F57CEE}" type="presParOf" srcId="{FB970023-0AD8-4257-9D69-0D38BBE98C0B}" destId="{DFB5A0A0-5AAF-4E7A-96E3-6AAED3E2A4DE}" srcOrd="7" destOrd="0" presId="urn:microsoft.com/office/officeart/2005/8/layout/default"/>
    <dgm:cxn modelId="{48F3C8EC-F843-4CDC-B403-0CDBF903D682}" type="presParOf" srcId="{FB970023-0AD8-4257-9D69-0D38BBE98C0B}" destId="{EF93FE5D-CECB-421C-A5E7-C8A146A6D18C}" srcOrd="8" destOrd="0" presId="urn:microsoft.com/office/officeart/2005/8/layout/default"/>
    <dgm:cxn modelId="{9F71864C-99D3-4BA4-A7ED-DF4C20AB2447}" type="presParOf" srcId="{FB970023-0AD8-4257-9D69-0D38BBE98C0B}" destId="{69C1F5B3-E374-4A16-AD71-1F7CD42FE451}" srcOrd="9" destOrd="0" presId="urn:microsoft.com/office/officeart/2005/8/layout/default"/>
    <dgm:cxn modelId="{8F0394F0-0D5B-4B5F-8E2C-20F20A04A314}"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600E72FC-72A1-46B2-A3EB-F1B6B0A51CD5}" type="presOf" srcId="{816B225A-6D9C-45A5-A08D-C6272DC2B9BE}" destId="{FB970023-0AD8-4257-9D69-0D38BBE98C0B}" srcOrd="0" destOrd="0" presId="urn:microsoft.com/office/officeart/2005/8/layout/default"/>
    <dgm:cxn modelId="{02D759B9-2449-4AF5-87D2-35C5485224DA}" type="presOf" srcId="{032D3BBA-FECA-4A09-86B8-D22A26B2D692}" destId="{DE94FCB2-DC8D-4E9C-99AC-1B4A02F51ED1}"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964CE5C3-D305-4E74-85B8-A2ED3F152D1B}" type="presOf" srcId="{A8173AC5-747C-4629-AFDD-A87911240C17}" destId="{AB46F437-0746-4546-925E-0EB7C7D5DEEE}"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D6318F8F-FFBF-4CD3-9F7F-89B6552A57C7}" type="presOf" srcId="{40401B07-2BC1-43D1-990D-EA08A2E96199}" destId="{FFE1DB0B-A649-43C1-B7D2-CEF3FA2CA620}"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0E65FF7C-6F9F-4602-89B5-65431577F671}" type="presOf" srcId="{7B17B44F-FC52-4305-B7B4-359C8BB0CC78}" destId="{9E71994E-CAF8-46B6-9D24-24B986C042F2}" srcOrd="0" destOrd="0" presId="urn:microsoft.com/office/officeart/2005/8/layout/default"/>
    <dgm:cxn modelId="{AC0E56FF-5D84-4B1B-B240-45ED9F032867}" type="presOf" srcId="{62B35D10-1538-4D55-950A-2A2BA79ABB01}" destId="{4872DE25-18B2-4051-AC2E-50E8F9E547B9}" srcOrd="0" destOrd="0" presId="urn:microsoft.com/office/officeart/2005/8/layout/default"/>
    <dgm:cxn modelId="{196B0039-1BEE-43B6-9085-FD5EB364B106}" type="presOf" srcId="{719CC07F-E7E8-4D5D-812D-B4FE5927E5EE}" destId="{EF93FE5D-CECB-421C-A5E7-C8A146A6D18C}"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E5093078-AEC2-41A0-AF3E-BFC214B43433}" type="presParOf" srcId="{FB970023-0AD8-4257-9D69-0D38BBE98C0B}" destId="{FFE1DB0B-A649-43C1-B7D2-CEF3FA2CA620}" srcOrd="0" destOrd="0" presId="urn:microsoft.com/office/officeart/2005/8/layout/default"/>
    <dgm:cxn modelId="{670CF3A9-B98D-4155-9B5D-E636B2BE54EE}" type="presParOf" srcId="{FB970023-0AD8-4257-9D69-0D38BBE98C0B}" destId="{2801E637-8C93-40BB-8D47-B379444342CD}" srcOrd="1" destOrd="0" presId="urn:microsoft.com/office/officeart/2005/8/layout/default"/>
    <dgm:cxn modelId="{45A900A0-1BFA-44CF-83E3-4F06C2A0D967}" type="presParOf" srcId="{FB970023-0AD8-4257-9D69-0D38BBE98C0B}" destId="{DE94FCB2-DC8D-4E9C-99AC-1B4A02F51ED1}" srcOrd="2" destOrd="0" presId="urn:microsoft.com/office/officeart/2005/8/layout/default"/>
    <dgm:cxn modelId="{DEEF9DB3-0A0E-4EFA-8E20-184B285393FB}" type="presParOf" srcId="{FB970023-0AD8-4257-9D69-0D38BBE98C0B}" destId="{B79BEC52-4A3C-4665-948E-5AB634E4DDD1}" srcOrd="3" destOrd="0" presId="urn:microsoft.com/office/officeart/2005/8/layout/default"/>
    <dgm:cxn modelId="{3DFC37DB-589A-4FAE-8314-129FCC552704}" type="presParOf" srcId="{FB970023-0AD8-4257-9D69-0D38BBE98C0B}" destId="{9E71994E-CAF8-46B6-9D24-24B986C042F2}" srcOrd="4" destOrd="0" presId="urn:microsoft.com/office/officeart/2005/8/layout/default"/>
    <dgm:cxn modelId="{1D369862-D444-4FAF-A2E4-BEE8A907D113}" type="presParOf" srcId="{FB970023-0AD8-4257-9D69-0D38BBE98C0B}" destId="{738F86CF-128D-470E-936B-6A3F88B3548B}" srcOrd="5" destOrd="0" presId="urn:microsoft.com/office/officeart/2005/8/layout/default"/>
    <dgm:cxn modelId="{D6839AE3-147B-4AC6-8F36-A8EB69D7E34B}" type="presParOf" srcId="{FB970023-0AD8-4257-9D69-0D38BBE98C0B}" destId="{AB46F437-0746-4546-925E-0EB7C7D5DEEE}" srcOrd="6" destOrd="0" presId="urn:microsoft.com/office/officeart/2005/8/layout/default"/>
    <dgm:cxn modelId="{EB866F37-40E0-44B8-9A79-63C1CD383612}" type="presParOf" srcId="{FB970023-0AD8-4257-9D69-0D38BBE98C0B}" destId="{DFB5A0A0-5AAF-4E7A-96E3-6AAED3E2A4DE}" srcOrd="7" destOrd="0" presId="urn:microsoft.com/office/officeart/2005/8/layout/default"/>
    <dgm:cxn modelId="{1F68BA4D-0C0C-4A20-84D5-20077BA4BFA2}" type="presParOf" srcId="{FB970023-0AD8-4257-9D69-0D38BBE98C0B}" destId="{EF93FE5D-CECB-421C-A5E7-C8A146A6D18C}" srcOrd="8" destOrd="0" presId="urn:microsoft.com/office/officeart/2005/8/layout/default"/>
    <dgm:cxn modelId="{687A5193-6283-4C05-8E80-75372DB35D68}" type="presParOf" srcId="{FB970023-0AD8-4257-9D69-0D38BBE98C0B}" destId="{69C1F5B3-E374-4A16-AD71-1F7CD42FE451}" srcOrd="9" destOrd="0" presId="urn:microsoft.com/office/officeart/2005/8/layout/default"/>
    <dgm:cxn modelId="{0074A83A-4EED-4FE6-852C-50C7BC35526B}"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ECF47636-898B-474D-9A19-B226F1FB37F9}" type="presOf" srcId="{7B17B44F-FC52-4305-B7B4-359C8BB0CC78}" destId="{9E71994E-CAF8-46B6-9D24-24B986C042F2}" srcOrd="0" destOrd="0" presId="urn:microsoft.com/office/officeart/2005/8/layout/default"/>
    <dgm:cxn modelId="{DDDCFB00-767F-4C9F-B2AF-3D2A40AA4576}" type="presOf" srcId="{62B35D10-1538-4D55-950A-2A2BA79ABB01}" destId="{4872DE25-18B2-4051-AC2E-50E8F9E547B9}" srcOrd="0" destOrd="0" presId="urn:microsoft.com/office/officeart/2005/8/layout/default"/>
    <dgm:cxn modelId="{30EC6399-CDB3-42D7-A9DF-FDCF1E36181E}" type="presOf" srcId="{719CC07F-E7E8-4D5D-812D-B4FE5927E5EE}" destId="{EF93FE5D-CECB-421C-A5E7-C8A146A6D18C}"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71C9254F-65E7-474D-B09A-4B9A6889C657}" type="presOf" srcId="{A8173AC5-747C-4629-AFDD-A87911240C17}" destId="{AB46F437-0746-4546-925E-0EB7C7D5DEEE}" srcOrd="0" destOrd="0" presId="urn:microsoft.com/office/officeart/2005/8/layout/default"/>
    <dgm:cxn modelId="{8FFE104E-CA64-40AA-A94C-E738B322C29F}" type="presOf" srcId="{816B225A-6D9C-45A5-A08D-C6272DC2B9BE}" destId="{FB970023-0AD8-4257-9D69-0D38BBE98C0B}" srcOrd="0" destOrd="0" presId="urn:microsoft.com/office/officeart/2005/8/layout/default"/>
    <dgm:cxn modelId="{995A76C6-66BF-4848-9516-E9F986AB6AAD}" type="presOf" srcId="{40401B07-2BC1-43D1-990D-EA08A2E96199}" destId="{FFE1DB0B-A649-43C1-B7D2-CEF3FA2CA620}"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D8D2B102-EF46-4D37-A1D6-C3B9F889B74E}" type="presOf" srcId="{032D3BBA-FECA-4A09-86B8-D22A26B2D692}" destId="{DE94FCB2-DC8D-4E9C-99AC-1B4A02F51ED1}" srcOrd="0" destOrd="0" presId="urn:microsoft.com/office/officeart/2005/8/layout/default"/>
    <dgm:cxn modelId="{915A17DD-C38E-4B89-9EFB-CA2C2847B61C}" type="presParOf" srcId="{FB970023-0AD8-4257-9D69-0D38BBE98C0B}" destId="{FFE1DB0B-A649-43C1-B7D2-CEF3FA2CA620}" srcOrd="0" destOrd="0" presId="urn:microsoft.com/office/officeart/2005/8/layout/default"/>
    <dgm:cxn modelId="{32D93BCE-2959-42BE-A372-E01A8EF8802C}" type="presParOf" srcId="{FB970023-0AD8-4257-9D69-0D38BBE98C0B}" destId="{2801E637-8C93-40BB-8D47-B379444342CD}" srcOrd="1" destOrd="0" presId="urn:microsoft.com/office/officeart/2005/8/layout/default"/>
    <dgm:cxn modelId="{6956D17D-919E-4BE5-A505-62296FFE161D}" type="presParOf" srcId="{FB970023-0AD8-4257-9D69-0D38BBE98C0B}" destId="{DE94FCB2-DC8D-4E9C-99AC-1B4A02F51ED1}" srcOrd="2" destOrd="0" presId="urn:microsoft.com/office/officeart/2005/8/layout/default"/>
    <dgm:cxn modelId="{3DB4E616-3139-4708-B9CD-DF2CA7A36E3D}" type="presParOf" srcId="{FB970023-0AD8-4257-9D69-0D38BBE98C0B}" destId="{B79BEC52-4A3C-4665-948E-5AB634E4DDD1}" srcOrd="3" destOrd="0" presId="urn:microsoft.com/office/officeart/2005/8/layout/default"/>
    <dgm:cxn modelId="{A7A53335-28C2-4AD1-AD8B-0FA08DA38A7F}" type="presParOf" srcId="{FB970023-0AD8-4257-9D69-0D38BBE98C0B}" destId="{9E71994E-CAF8-46B6-9D24-24B986C042F2}" srcOrd="4" destOrd="0" presId="urn:microsoft.com/office/officeart/2005/8/layout/default"/>
    <dgm:cxn modelId="{1D1326DC-2F01-42CE-973C-F9DB912CB71B}" type="presParOf" srcId="{FB970023-0AD8-4257-9D69-0D38BBE98C0B}" destId="{738F86CF-128D-470E-936B-6A3F88B3548B}" srcOrd="5" destOrd="0" presId="urn:microsoft.com/office/officeart/2005/8/layout/default"/>
    <dgm:cxn modelId="{0DE910B3-541F-4B5F-A542-BD2FC83E58C4}" type="presParOf" srcId="{FB970023-0AD8-4257-9D69-0D38BBE98C0B}" destId="{AB46F437-0746-4546-925E-0EB7C7D5DEEE}" srcOrd="6" destOrd="0" presId="urn:microsoft.com/office/officeart/2005/8/layout/default"/>
    <dgm:cxn modelId="{D6C195A0-C601-47F0-9474-0CF2DD9AEEE2}" type="presParOf" srcId="{FB970023-0AD8-4257-9D69-0D38BBE98C0B}" destId="{DFB5A0A0-5AAF-4E7A-96E3-6AAED3E2A4DE}" srcOrd="7" destOrd="0" presId="urn:microsoft.com/office/officeart/2005/8/layout/default"/>
    <dgm:cxn modelId="{652A4D6B-A932-40EC-985D-50DB1B37F199}" type="presParOf" srcId="{FB970023-0AD8-4257-9D69-0D38BBE98C0B}" destId="{EF93FE5D-CECB-421C-A5E7-C8A146A6D18C}" srcOrd="8" destOrd="0" presId="urn:microsoft.com/office/officeart/2005/8/layout/default"/>
    <dgm:cxn modelId="{14F4E9F2-D53A-4AE6-9B9B-AA9C4F975283}" type="presParOf" srcId="{FB970023-0AD8-4257-9D69-0D38BBE98C0B}" destId="{69C1F5B3-E374-4A16-AD71-1F7CD42FE451}" srcOrd="9" destOrd="0" presId="urn:microsoft.com/office/officeart/2005/8/layout/default"/>
    <dgm:cxn modelId="{046A62C4-5639-4234-8DF1-D5331EF74367}"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585EEDE6-E698-4F80-9730-665B020314AC}" type="presOf" srcId="{40401B07-2BC1-43D1-990D-EA08A2E96199}" destId="{FFE1DB0B-A649-43C1-B7D2-CEF3FA2CA620}" srcOrd="0" destOrd="0" presId="urn:microsoft.com/office/officeart/2005/8/layout/default"/>
    <dgm:cxn modelId="{BFEEC0F5-4D91-45AA-97B7-D383A6E21EA2}" type="presOf" srcId="{62B35D10-1538-4D55-950A-2A2BA79ABB01}" destId="{4872DE25-18B2-4051-AC2E-50E8F9E547B9}" srcOrd="0" destOrd="0" presId="urn:microsoft.com/office/officeart/2005/8/layout/default"/>
    <dgm:cxn modelId="{EFEEC04E-4779-4A33-9D13-3DFF08A5F0F9}" type="presOf" srcId="{816B225A-6D9C-45A5-A08D-C6272DC2B9BE}" destId="{FB970023-0AD8-4257-9D69-0D38BBE98C0B}"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F443D265-BFE7-464E-9442-C37337AE9B2E}" type="presOf" srcId="{032D3BBA-FECA-4A09-86B8-D22A26B2D692}" destId="{DE94FCB2-DC8D-4E9C-99AC-1B4A02F51ED1}" srcOrd="0" destOrd="0" presId="urn:microsoft.com/office/officeart/2005/8/layout/default"/>
    <dgm:cxn modelId="{5098683A-57AB-4C89-8105-AE5CB98A8C8D}" type="presOf" srcId="{A8173AC5-747C-4629-AFDD-A87911240C17}" destId="{AB46F437-0746-4546-925E-0EB7C7D5DEEE}"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10880F52-8D8B-4EAC-B7AF-BCEA3605E211}" type="presOf" srcId="{7B17B44F-FC52-4305-B7B4-359C8BB0CC78}" destId="{9E71994E-CAF8-46B6-9D24-24B986C042F2}"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3AC2F652-BDA0-43A1-BAD4-41F7CC5B02EC}" type="presOf" srcId="{719CC07F-E7E8-4D5D-812D-B4FE5927E5EE}" destId="{EF93FE5D-CECB-421C-A5E7-C8A146A6D18C}"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8FD55D15-C204-47CA-B063-8D7B7A806A92}" type="presParOf" srcId="{FB970023-0AD8-4257-9D69-0D38BBE98C0B}" destId="{FFE1DB0B-A649-43C1-B7D2-CEF3FA2CA620}" srcOrd="0" destOrd="0" presId="urn:microsoft.com/office/officeart/2005/8/layout/default"/>
    <dgm:cxn modelId="{92D77F6B-47CA-43F1-B1CA-736408BE9E81}" type="presParOf" srcId="{FB970023-0AD8-4257-9D69-0D38BBE98C0B}" destId="{2801E637-8C93-40BB-8D47-B379444342CD}" srcOrd="1" destOrd="0" presId="urn:microsoft.com/office/officeart/2005/8/layout/default"/>
    <dgm:cxn modelId="{042714F7-176B-4E25-84EC-0D1395B3DA6A}" type="presParOf" srcId="{FB970023-0AD8-4257-9D69-0D38BBE98C0B}" destId="{DE94FCB2-DC8D-4E9C-99AC-1B4A02F51ED1}" srcOrd="2" destOrd="0" presId="urn:microsoft.com/office/officeart/2005/8/layout/default"/>
    <dgm:cxn modelId="{3750D5BA-2764-4AB6-AD65-BB5CA2CAA6AE}" type="presParOf" srcId="{FB970023-0AD8-4257-9D69-0D38BBE98C0B}" destId="{B79BEC52-4A3C-4665-948E-5AB634E4DDD1}" srcOrd="3" destOrd="0" presId="urn:microsoft.com/office/officeart/2005/8/layout/default"/>
    <dgm:cxn modelId="{5E81BE10-6696-40B0-B2E9-84A547B07D11}" type="presParOf" srcId="{FB970023-0AD8-4257-9D69-0D38BBE98C0B}" destId="{9E71994E-CAF8-46B6-9D24-24B986C042F2}" srcOrd="4" destOrd="0" presId="urn:microsoft.com/office/officeart/2005/8/layout/default"/>
    <dgm:cxn modelId="{8C6B7F31-2A51-4E20-A13F-454BD535D403}" type="presParOf" srcId="{FB970023-0AD8-4257-9D69-0D38BBE98C0B}" destId="{738F86CF-128D-470E-936B-6A3F88B3548B}" srcOrd="5" destOrd="0" presId="urn:microsoft.com/office/officeart/2005/8/layout/default"/>
    <dgm:cxn modelId="{5A7D2E20-E6DD-43E9-9C46-5EA22369CF1E}" type="presParOf" srcId="{FB970023-0AD8-4257-9D69-0D38BBE98C0B}" destId="{AB46F437-0746-4546-925E-0EB7C7D5DEEE}" srcOrd="6" destOrd="0" presId="urn:microsoft.com/office/officeart/2005/8/layout/default"/>
    <dgm:cxn modelId="{C4B04547-B670-4801-B057-3FC950600E7D}" type="presParOf" srcId="{FB970023-0AD8-4257-9D69-0D38BBE98C0B}" destId="{DFB5A0A0-5AAF-4E7A-96E3-6AAED3E2A4DE}" srcOrd="7" destOrd="0" presId="urn:microsoft.com/office/officeart/2005/8/layout/default"/>
    <dgm:cxn modelId="{6FAFAADC-7078-4D79-ABF2-EF678F6028D8}" type="presParOf" srcId="{FB970023-0AD8-4257-9D69-0D38BBE98C0B}" destId="{EF93FE5D-CECB-421C-A5E7-C8A146A6D18C}" srcOrd="8" destOrd="0" presId="urn:microsoft.com/office/officeart/2005/8/layout/default"/>
    <dgm:cxn modelId="{CF6CF18A-5369-439B-A8BF-3E6C3742D74D}" type="presParOf" srcId="{FB970023-0AD8-4257-9D69-0D38BBE98C0B}" destId="{69C1F5B3-E374-4A16-AD71-1F7CD42FE451}" srcOrd="9" destOrd="0" presId="urn:microsoft.com/office/officeart/2005/8/layout/default"/>
    <dgm:cxn modelId="{C6B6D1A3-75F7-48C5-901E-DC9843895AB0}"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CB6A02E8-76E7-4590-A076-B8491CEEB84C}" type="presOf" srcId="{719CC07F-E7E8-4D5D-812D-B4FE5927E5EE}" destId="{EF93FE5D-CECB-421C-A5E7-C8A146A6D18C}"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17441053-B704-494B-81F3-EBE415AAD3DD}" type="presOf" srcId="{62B35D10-1538-4D55-950A-2A2BA79ABB01}" destId="{4872DE25-18B2-4051-AC2E-50E8F9E547B9}" srcOrd="0" destOrd="0" presId="urn:microsoft.com/office/officeart/2005/8/layout/default"/>
    <dgm:cxn modelId="{D43CB19F-B039-4778-95EF-A7AAC97AFB99}" type="presOf" srcId="{A8173AC5-747C-4629-AFDD-A87911240C17}" destId="{AB46F437-0746-4546-925E-0EB7C7D5DEEE}" srcOrd="0" destOrd="0" presId="urn:microsoft.com/office/officeart/2005/8/layout/default"/>
    <dgm:cxn modelId="{75DF618E-BFBD-4694-9E11-46DCFF11239E}" type="presOf" srcId="{032D3BBA-FECA-4A09-86B8-D22A26B2D692}" destId="{DE94FCB2-DC8D-4E9C-99AC-1B4A02F51ED1}"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FB815B0C-A857-4754-AC27-2ABE5B23891D}" type="presOf" srcId="{816B225A-6D9C-45A5-A08D-C6272DC2B9BE}" destId="{FB970023-0AD8-4257-9D69-0D38BBE98C0B}"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1F58041D-5003-4C17-BFBF-9F322705294F}" type="presOf" srcId="{7B17B44F-FC52-4305-B7B4-359C8BB0CC78}" destId="{9E71994E-CAF8-46B6-9D24-24B986C042F2}" srcOrd="0" destOrd="0" presId="urn:microsoft.com/office/officeart/2005/8/layout/default"/>
    <dgm:cxn modelId="{6F78C1BD-9BDC-4A88-9132-8F47BA06020D}" type="presOf" srcId="{40401B07-2BC1-43D1-990D-EA08A2E96199}" destId="{FFE1DB0B-A649-43C1-B7D2-CEF3FA2CA620}"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2E4DEACB-A318-40CC-8219-7FF9382F3FCF}" type="presParOf" srcId="{FB970023-0AD8-4257-9D69-0D38BBE98C0B}" destId="{FFE1DB0B-A649-43C1-B7D2-CEF3FA2CA620}" srcOrd="0" destOrd="0" presId="urn:microsoft.com/office/officeart/2005/8/layout/default"/>
    <dgm:cxn modelId="{3C27DBDE-5EE9-4B8C-AD62-501837F86AB6}" type="presParOf" srcId="{FB970023-0AD8-4257-9D69-0D38BBE98C0B}" destId="{2801E637-8C93-40BB-8D47-B379444342CD}" srcOrd="1" destOrd="0" presId="urn:microsoft.com/office/officeart/2005/8/layout/default"/>
    <dgm:cxn modelId="{77A5B7E9-749C-4738-8DFB-B2E737030F09}" type="presParOf" srcId="{FB970023-0AD8-4257-9D69-0D38BBE98C0B}" destId="{DE94FCB2-DC8D-4E9C-99AC-1B4A02F51ED1}" srcOrd="2" destOrd="0" presId="urn:microsoft.com/office/officeart/2005/8/layout/default"/>
    <dgm:cxn modelId="{CC1404C3-9979-4F29-B588-8E4752C1108E}" type="presParOf" srcId="{FB970023-0AD8-4257-9D69-0D38BBE98C0B}" destId="{B79BEC52-4A3C-4665-948E-5AB634E4DDD1}" srcOrd="3" destOrd="0" presId="urn:microsoft.com/office/officeart/2005/8/layout/default"/>
    <dgm:cxn modelId="{8AF94AFF-E3C9-4F25-94CB-3FA0A5BFFC63}" type="presParOf" srcId="{FB970023-0AD8-4257-9D69-0D38BBE98C0B}" destId="{9E71994E-CAF8-46B6-9D24-24B986C042F2}" srcOrd="4" destOrd="0" presId="urn:microsoft.com/office/officeart/2005/8/layout/default"/>
    <dgm:cxn modelId="{CB5A5257-1C0A-4AB4-BCC5-25DFF4BCA065}" type="presParOf" srcId="{FB970023-0AD8-4257-9D69-0D38BBE98C0B}" destId="{738F86CF-128D-470E-936B-6A3F88B3548B}" srcOrd="5" destOrd="0" presId="urn:microsoft.com/office/officeart/2005/8/layout/default"/>
    <dgm:cxn modelId="{43FF0549-5E69-41C2-BA8B-5D2E5412ECF8}" type="presParOf" srcId="{FB970023-0AD8-4257-9D69-0D38BBE98C0B}" destId="{AB46F437-0746-4546-925E-0EB7C7D5DEEE}" srcOrd="6" destOrd="0" presId="urn:microsoft.com/office/officeart/2005/8/layout/default"/>
    <dgm:cxn modelId="{16536FCD-EDFA-4E57-920F-CF43D6CCCB64}" type="presParOf" srcId="{FB970023-0AD8-4257-9D69-0D38BBE98C0B}" destId="{DFB5A0A0-5AAF-4E7A-96E3-6AAED3E2A4DE}" srcOrd="7" destOrd="0" presId="urn:microsoft.com/office/officeart/2005/8/layout/default"/>
    <dgm:cxn modelId="{E429A9A8-CED4-4F48-9C7D-F5993121132A}" type="presParOf" srcId="{FB970023-0AD8-4257-9D69-0D38BBE98C0B}" destId="{EF93FE5D-CECB-421C-A5E7-C8A146A6D18C}" srcOrd="8" destOrd="0" presId="urn:microsoft.com/office/officeart/2005/8/layout/default"/>
    <dgm:cxn modelId="{35FE6E25-AD52-4377-A7D4-A76AAAEA2B6F}" type="presParOf" srcId="{FB970023-0AD8-4257-9D69-0D38BBE98C0B}" destId="{69C1F5B3-E374-4A16-AD71-1F7CD42FE451}" srcOrd="9" destOrd="0" presId="urn:microsoft.com/office/officeart/2005/8/layout/default"/>
    <dgm:cxn modelId="{999BF56E-B08C-4E23-A545-D95570C74219}"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F03DD442-96A4-477A-9D30-F76921D72844}" srcId="{816B225A-6D9C-45A5-A08D-C6272DC2B9BE}" destId="{719CC07F-E7E8-4D5D-812D-B4FE5927E5EE}" srcOrd="4" destOrd="0" parTransId="{2DF4381A-E109-454A-9E32-D93C72FC7A55}" sibTransId="{371C3CB0-B366-474D-B5B7-5314870145B2}"/>
    <dgm:cxn modelId="{40F4D107-56AB-4C51-BA45-755CD57AB3BF}" type="presOf" srcId="{7B17B44F-FC52-4305-B7B4-359C8BB0CC78}" destId="{9E71994E-CAF8-46B6-9D24-24B986C042F2}" srcOrd="0" destOrd="0" presId="urn:microsoft.com/office/officeart/2005/8/layout/default"/>
    <dgm:cxn modelId="{9C714400-6753-4B26-8376-FCA92DAE46F8}" type="presOf" srcId="{816B225A-6D9C-45A5-A08D-C6272DC2B9BE}" destId="{FB970023-0AD8-4257-9D69-0D38BBE98C0B}"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440BFB38-E0F4-4AFE-89F8-F63FC6612F2E}" type="presOf" srcId="{032D3BBA-FECA-4A09-86B8-D22A26B2D692}" destId="{DE94FCB2-DC8D-4E9C-99AC-1B4A02F51ED1}"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D447F4FE-CCA3-460E-910C-52303DECF27B}" type="presOf" srcId="{A8173AC5-747C-4629-AFDD-A87911240C17}" destId="{AB46F437-0746-4546-925E-0EB7C7D5DEEE}"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E47490E0-4EE1-454A-A3C9-039FCA0CB47F}" type="presOf" srcId="{40401B07-2BC1-43D1-990D-EA08A2E96199}" destId="{FFE1DB0B-A649-43C1-B7D2-CEF3FA2CA620}" srcOrd="0" destOrd="0" presId="urn:microsoft.com/office/officeart/2005/8/layout/default"/>
    <dgm:cxn modelId="{9DAC2645-FA3D-4FEF-80CE-2DC56C357DB9}" type="presOf" srcId="{719CC07F-E7E8-4D5D-812D-B4FE5927E5EE}" destId="{EF93FE5D-CECB-421C-A5E7-C8A146A6D18C}" srcOrd="0" destOrd="0" presId="urn:microsoft.com/office/officeart/2005/8/layout/default"/>
    <dgm:cxn modelId="{29959F3D-7118-4DA2-AB6F-03F878820164}" type="presOf" srcId="{62B35D10-1538-4D55-950A-2A2BA79ABB01}" destId="{4872DE25-18B2-4051-AC2E-50E8F9E547B9}"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F3097468-A9FF-4397-95BC-B9487F71D31B}" type="presParOf" srcId="{FB970023-0AD8-4257-9D69-0D38BBE98C0B}" destId="{FFE1DB0B-A649-43C1-B7D2-CEF3FA2CA620}" srcOrd="0" destOrd="0" presId="urn:microsoft.com/office/officeart/2005/8/layout/default"/>
    <dgm:cxn modelId="{1F15CC5A-F504-4D2C-AE60-09BACC5A7BCD}" type="presParOf" srcId="{FB970023-0AD8-4257-9D69-0D38BBE98C0B}" destId="{2801E637-8C93-40BB-8D47-B379444342CD}" srcOrd="1" destOrd="0" presId="urn:microsoft.com/office/officeart/2005/8/layout/default"/>
    <dgm:cxn modelId="{FFDCF242-AF11-4C3C-8C0A-461699BEF930}" type="presParOf" srcId="{FB970023-0AD8-4257-9D69-0D38BBE98C0B}" destId="{DE94FCB2-DC8D-4E9C-99AC-1B4A02F51ED1}" srcOrd="2" destOrd="0" presId="urn:microsoft.com/office/officeart/2005/8/layout/default"/>
    <dgm:cxn modelId="{AD4CC011-143D-4E84-8128-06D31580D6D6}" type="presParOf" srcId="{FB970023-0AD8-4257-9D69-0D38BBE98C0B}" destId="{B79BEC52-4A3C-4665-948E-5AB634E4DDD1}" srcOrd="3" destOrd="0" presId="urn:microsoft.com/office/officeart/2005/8/layout/default"/>
    <dgm:cxn modelId="{785CFF4A-6DEB-45C3-B83B-FFF78D080981}" type="presParOf" srcId="{FB970023-0AD8-4257-9D69-0D38BBE98C0B}" destId="{9E71994E-CAF8-46B6-9D24-24B986C042F2}" srcOrd="4" destOrd="0" presId="urn:microsoft.com/office/officeart/2005/8/layout/default"/>
    <dgm:cxn modelId="{CF792A05-CD09-409B-9DC4-FDA326874505}" type="presParOf" srcId="{FB970023-0AD8-4257-9D69-0D38BBE98C0B}" destId="{738F86CF-128D-470E-936B-6A3F88B3548B}" srcOrd="5" destOrd="0" presId="urn:microsoft.com/office/officeart/2005/8/layout/default"/>
    <dgm:cxn modelId="{F8BE2AEC-5359-4C81-9C18-3CC3F177E3D8}" type="presParOf" srcId="{FB970023-0AD8-4257-9D69-0D38BBE98C0B}" destId="{AB46F437-0746-4546-925E-0EB7C7D5DEEE}" srcOrd="6" destOrd="0" presId="urn:microsoft.com/office/officeart/2005/8/layout/default"/>
    <dgm:cxn modelId="{AF2ED51A-F8C6-4EC0-9F11-04362699E64F}" type="presParOf" srcId="{FB970023-0AD8-4257-9D69-0D38BBE98C0B}" destId="{DFB5A0A0-5AAF-4E7A-96E3-6AAED3E2A4DE}" srcOrd="7" destOrd="0" presId="urn:microsoft.com/office/officeart/2005/8/layout/default"/>
    <dgm:cxn modelId="{A94B495A-0E48-44B7-9E85-93577F88253D}" type="presParOf" srcId="{FB970023-0AD8-4257-9D69-0D38BBE98C0B}" destId="{EF93FE5D-CECB-421C-A5E7-C8A146A6D18C}" srcOrd="8" destOrd="0" presId="urn:microsoft.com/office/officeart/2005/8/layout/default"/>
    <dgm:cxn modelId="{C4768BEE-047A-4693-880D-2613D8D1401A}" type="presParOf" srcId="{FB970023-0AD8-4257-9D69-0D38BBE98C0B}" destId="{69C1F5B3-E374-4A16-AD71-1F7CD42FE451}" srcOrd="9" destOrd="0" presId="urn:microsoft.com/office/officeart/2005/8/layout/default"/>
    <dgm:cxn modelId="{A6B7314C-363E-4C58-BF96-655A75948EEA}"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99A6A04-00F2-464C-A463-810353EE4324}" srcId="{816B225A-6D9C-45A5-A08D-C6272DC2B9BE}" destId="{7B17B44F-FC52-4305-B7B4-359C8BB0CC78}" srcOrd="2" destOrd="0" parTransId="{33AB0CC5-D5AB-43B3-85EC-314056ECEFE3}" sibTransId="{92690300-D18D-45E1-9C05-A5A7F486431A}"/>
    <dgm:cxn modelId="{CE6A8210-EE21-4CE8-AB41-4B042C45626E}" type="presOf" srcId="{816B225A-6D9C-45A5-A08D-C6272DC2B9BE}" destId="{FB970023-0AD8-4257-9D69-0D38BBE98C0B}" srcOrd="0" destOrd="0" presId="urn:microsoft.com/office/officeart/2005/8/layout/default"/>
    <dgm:cxn modelId="{C34E0E8B-676E-4D60-9E34-C10EECA1D5D5}" type="presOf" srcId="{719CC07F-E7E8-4D5D-812D-B4FE5927E5EE}" destId="{EF93FE5D-CECB-421C-A5E7-C8A146A6D18C}" srcOrd="0" destOrd="0" presId="urn:microsoft.com/office/officeart/2005/8/layout/default"/>
    <dgm:cxn modelId="{759B61ED-B4CB-4476-8FB4-021C705FE451}" type="presOf" srcId="{40401B07-2BC1-43D1-990D-EA08A2E96199}" destId="{FFE1DB0B-A649-43C1-B7D2-CEF3FA2CA620}" srcOrd="0" destOrd="0" presId="urn:microsoft.com/office/officeart/2005/8/layout/default"/>
    <dgm:cxn modelId="{E2FDE893-BB45-4143-9F1A-09606C452A51}" type="presOf" srcId="{032D3BBA-FECA-4A09-86B8-D22A26B2D692}" destId="{DE94FCB2-DC8D-4E9C-99AC-1B4A02F51ED1}" srcOrd="0" destOrd="0" presId="urn:microsoft.com/office/officeart/2005/8/layout/default"/>
    <dgm:cxn modelId="{DE03CDBD-6DBD-4924-8A9D-BDD98D2F4CE8}" type="presOf" srcId="{7B17B44F-FC52-4305-B7B4-359C8BB0CC78}" destId="{9E71994E-CAF8-46B6-9D24-24B986C042F2}" srcOrd="0" destOrd="0" presId="urn:microsoft.com/office/officeart/2005/8/layout/default"/>
    <dgm:cxn modelId="{9F753D11-2008-4C31-8AD4-78CE35808C7E}" type="presOf" srcId="{A8173AC5-747C-4629-AFDD-A87911240C17}" destId="{AB46F437-0746-4546-925E-0EB7C7D5DEEE}" srcOrd="0" destOrd="0" presId="urn:microsoft.com/office/officeart/2005/8/layout/default"/>
    <dgm:cxn modelId="{3C106BD5-B745-482F-ACFC-16D6C59D484C}" srcId="{816B225A-6D9C-45A5-A08D-C6272DC2B9BE}" destId="{032D3BBA-FECA-4A09-86B8-D22A26B2D692}" srcOrd="1" destOrd="0" parTransId="{4119427E-7B15-41EB-8B5A-B95D0DFD73F7}" sibTransId="{FBC42729-2ECE-47F8-80EF-0A2691BE4F4B}"/>
    <dgm:cxn modelId="{F03DD442-96A4-477A-9D30-F76921D72844}" srcId="{816B225A-6D9C-45A5-A08D-C6272DC2B9BE}" destId="{719CC07F-E7E8-4D5D-812D-B4FE5927E5EE}" srcOrd="4" destOrd="0" parTransId="{2DF4381A-E109-454A-9E32-D93C72FC7A55}" sibTransId="{371C3CB0-B366-474D-B5B7-5314870145B2}"/>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9A5B8351-66D5-4781-A14B-216D94223964}" type="presOf" srcId="{62B35D10-1538-4D55-950A-2A2BA79ABB01}" destId="{4872DE25-18B2-4051-AC2E-50E8F9E547B9}" srcOrd="0" destOrd="0" presId="urn:microsoft.com/office/officeart/2005/8/layout/default"/>
    <dgm:cxn modelId="{3E68F138-2151-4B43-ADD4-551A94645D19}" type="presParOf" srcId="{FB970023-0AD8-4257-9D69-0D38BBE98C0B}" destId="{FFE1DB0B-A649-43C1-B7D2-CEF3FA2CA620}" srcOrd="0" destOrd="0" presId="urn:microsoft.com/office/officeart/2005/8/layout/default"/>
    <dgm:cxn modelId="{46C43B3A-0363-412C-8C47-4405700E3148}" type="presParOf" srcId="{FB970023-0AD8-4257-9D69-0D38BBE98C0B}" destId="{2801E637-8C93-40BB-8D47-B379444342CD}" srcOrd="1" destOrd="0" presId="urn:microsoft.com/office/officeart/2005/8/layout/default"/>
    <dgm:cxn modelId="{01762ABC-0CAF-429D-934D-23995F9A55B6}" type="presParOf" srcId="{FB970023-0AD8-4257-9D69-0D38BBE98C0B}" destId="{DE94FCB2-DC8D-4E9C-99AC-1B4A02F51ED1}" srcOrd="2" destOrd="0" presId="urn:microsoft.com/office/officeart/2005/8/layout/default"/>
    <dgm:cxn modelId="{780D8002-A3B1-45B4-9BFD-DCD2F01DE3A3}" type="presParOf" srcId="{FB970023-0AD8-4257-9D69-0D38BBE98C0B}" destId="{B79BEC52-4A3C-4665-948E-5AB634E4DDD1}" srcOrd="3" destOrd="0" presId="urn:microsoft.com/office/officeart/2005/8/layout/default"/>
    <dgm:cxn modelId="{028357A2-308E-4AE1-BC92-ADF86F0CC565}" type="presParOf" srcId="{FB970023-0AD8-4257-9D69-0D38BBE98C0B}" destId="{9E71994E-CAF8-46B6-9D24-24B986C042F2}" srcOrd="4" destOrd="0" presId="urn:microsoft.com/office/officeart/2005/8/layout/default"/>
    <dgm:cxn modelId="{6E09D222-F97E-422F-B0B3-75015AF0126F}" type="presParOf" srcId="{FB970023-0AD8-4257-9D69-0D38BBE98C0B}" destId="{738F86CF-128D-470E-936B-6A3F88B3548B}" srcOrd="5" destOrd="0" presId="urn:microsoft.com/office/officeart/2005/8/layout/default"/>
    <dgm:cxn modelId="{8233A682-87B1-4E1B-B197-3C5C2253A205}" type="presParOf" srcId="{FB970023-0AD8-4257-9D69-0D38BBE98C0B}" destId="{AB46F437-0746-4546-925E-0EB7C7D5DEEE}" srcOrd="6" destOrd="0" presId="urn:microsoft.com/office/officeart/2005/8/layout/default"/>
    <dgm:cxn modelId="{6905E882-A42E-4845-8C07-6ED6E69901E1}" type="presParOf" srcId="{FB970023-0AD8-4257-9D69-0D38BBE98C0B}" destId="{DFB5A0A0-5AAF-4E7A-96E3-6AAED3E2A4DE}" srcOrd="7" destOrd="0" presId="urn:microsoft.com/office/officeart/2005/8/layout/default"/>
    <dgm:cxn modelId="{A6755A28-74B0-426A-A92D-BFE7C13AD37D}" type="presParOf" srcId="{FB970023-0AD8-4257-9D69-0D38BBE98C0B}" destId="{EF93FE5D-CECB-421C-A5E7-C8A146A6D18C}" srcOrd="8" destOrd="0" presId="urn:microsoft.com/office/officeart/2005/8/layout/default"/>
    <dgm:cxn modelId="{A8B2CA8B-08BB-45BF-B52B-9E80637F0445}" type="presParOf" srcId="{FB970023-0AD8-4257-9D69-0D38BBE98C0B}" destId="{69C1F5B3-E374-4A16-AD71-1F7CD42FE451}" srcOrd="9" destOrd="0" presId="urn:microsoft.com/office/officeart/2005/8/layout/default"/>
    <dgm:cxn modelId="{98CF4710-7D15-4B62-B818-B84DC94E0548}"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CEA87F44-D216-48CE-ACE4-D83D49650F2E}"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6A9334C2-009B-42F7-ABFE-42FD45F26C0D}" type="presOf" srcId="{7B17B44F-FC52-4305-B7B4-359C8BB0CC78}" destId="{9E71994E-CAF8-46B6-9D24-24B986C042F2}"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46357AAC-D72B-4F89-99A5-5F10D105C0A3}" type="presOf" srcId="{62B35D10-1538-4D55-950A-2A2BA79ABB01}" destId="{4872DE25-18B2-4051-AC2E-50E8F9E547B9}" srcOrd="0" destOrd="0" presId="urn:microsoft.com/office/officeart/2005/8/layout/default"/>
    <dgm:cxn modelId="{0810E447-9C4D-4B53-B4E7-D7EDF5876AE6}" type="presOf" srcId="{816B225A-6D9C-45A5-A08D-C6272DC2B9BE}" destId="{FB970023-0AD8-4257-9D69-0D38BBE98C0B}"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167C3258-72B3-479D-A8E9-5A2589CEA8C8}" type="presOf" srcId="{719CC07F-E7E8-4D5D-812D-B4FE5927E5EE}" destId="{EF93FE5D-CECB-421C-A5E7-C8A146A6D18C}" srcOrd="0" destOrd="0" presId="urn:microsoft.com/office/officeart/2005/8/layout/default"/>
    <dgm:cxn modelId="{D038A62E-79B7-409D-B231-E75F7F25C2EA}" type="presOf" srcId="{032D3BBA-FECA-4A09-86B8-D22A26B2D692}" destId="{DE94FCB2-DC8D-4E9C-99AC-1B4A02F51ED1}" srcOrd="0" destOrd="0" presId="urn:microsoft.com/office/officeart/2005/8/layout/default"/>
    <dgm:cxn modelId="{B0EDCB72-AB76-43FB-8608-00D316453B93}" type="presOf" srcId="{40401B07-2BC1-43D1-990D-EA08A2E96199}" destId="{FFE1DB0B-A649-43C1-B7D2-CEF3FA2CA620}"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17D40039-AA35-426C-998B-21CC80A8EF63}" type="presParOf" srcId="{FB970023-0AD8-4257-9D69-0D38BBE98C0B}" destId="{FFE1DB0B-A649-43C1-B7D2-CEF3FA2CA620}" srcOrd="0" destOrd="0" presId="urn:microsoft.com/office/officeart/2005/8/layout/default"/>
    <dgm:cxn modelId="{0869A758-67FA-4F01-A69D-1DB622C81160}" type="presParOf" srcId="{FB970023-0AD8-4257-9D69-0D38BBE98C0B}" destId="{2801E637-8C93-40BB-8D47-B379444342CD}" srcOrd="1" destOrd="0" presId="urn:microsoft.com/office/officeart/2005/8/layout/default"/>
    <dgm:cxn modelId="{C29967A9-24B0-4076-BCE2-B46F5F564B3F}" type="presParOf" srcId="{FB970023-0AD8-4257-9D69-0D38BBE98C0B}" destId="{DE94FCB2-DC8D-4E9C-99AC-1B4A02F51ED1}" srcOrd="2" destOrd="0" presId="urn:microsoft.com/office/officeart/2005/8/layout/default"/>
    <dgm:cxn modelId="{CDCB1860-5FAB-4B4D-8E36-6E1B58CC2E90}" type="presParOf" srcId="{FB970023-0AD8-4257-9D69-0D38BBE98C0B}" destId="{B79BEC52-4A3C-4665-948E-5AB634E4DDD1}" srcOrd="3" destOrd="0" presId="urn:microsoft.com/office/officeart/2005/8/layout/default"/>
    <dgm:cxn modelId="{70DD20A6-86C5-44D3-B230-385A8F9A4627}" type="presParOf" srcId="{FB970023-0AD8-4257-9D69-0D38BBE98C0B}" destId="{9E71994E-CAF8-46B6-9D24-24B986C042F2}" srcOrd="4" destOrd="0" presId="urn:microsoft.com/office/officeart/2005/8/layout/default"/>
    <dgm:cxn modelId="{7E48EFAB-5D75-400D-8D54-5AF5D7FF1B46}" type="presParOf" srcId="{FB970023-0AD8-4257-9D69-0D38BBE98C0B}" destId="{738F86CF-128D-470E-936B-6A3F88B3548B}" srcOrd="5" destOrd="0" presId="urn:microsoft.com/office/officeart/2005/8/layout/default"/>
    <dgm:cxn modelId="{4D4D2D81-A08E-43E8-B9B9-29834C3910E6}" type="presParOf" srcId="{FB970023-0AD8-4257-9D69-0D38BBE98C0B}" destId="{AB46F437-0746-4546-925E-0EB7C7D5DEEE}" srcOrd="6" destOrd="0" presId="urn:microsoft.com/office/officeart/2005/8/layout/default"/>
    <dgm:cxn modelId="{BBDD0127-2363-4112-A399-53D2C5FB6916}" type="presParOf" srcId="{FB970023-0AD8-4257-9D69-0D38BBE98C0B}" destId="{DFB5A0A0-5AAF-4E7A-96E3-6AAED3E2A4DE}" srcOrd="7" destOrd="0" presId="urn:microsoft.com/office/officeart/2005/8/layout/default"/>
    <dgm:cxn modelId="{73E8A3B4-F372-41B1-B9F6-233D71F94D25}" type="presParOf" srcId="{FB970023-0AD8-4257-9D69-0D38BBE98C0B}" destId="{EF93FE5D-CECB-421C-A5E7-C8A146A6D18C}" srcOrd="8" destOrd="0" presId="urn:microsoft.com/office/officeart/2005/8/layout/default"/>
    <dgm:cxn modelId="{38A589E8-61C0-417B-934A-136EEFA171A6}" type="presParOf" srcId="{FB970023-0AD8-4257-9D69-0D38BBE98C0B}" destId="{69C1F5B3-E374-4A16-AD71-1F7CD42FE451}" srcOrd="9" destOrd="0" presId="urn:microsoft.com/office/officeart/2005/8/layout/default"/>
    <dgm:cxn modelId="{CA0CF63D-2C98-48C9-8445-19F9644F92A6}"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6F7355C7-CEBB-417C-A438-8FABBD878465}" type="presOf" srcId="{A8173AC5-747C-4629-AFDD-A87911240C17}" destId="{AB46F437-0746-4546-925E-0EB7C7D5DEEE}"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694B30BF-40A6-4923-B850-73133B3AAB0C}" type="presOf" srcId="{032D3BBA-FECA-4A09-86B8-D22A26B2D692}" destId="{DE94FCB2-DC8D-4E9C-99AC-1B4A02F51ED1}"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59B97F6F-B982-4095-8A99-C052F57AE4E2}" type="presOf" srcId="{719CC07F-E7E8-4D5D-812D-B4FE5927E5EE}" destId="{EF93FE5D-CECB-421C-A5E7-C8A146A6D18C}" srcOrd="0" destOrd="0" presId="urn:microsoft.com/office/officeart/2005/8/layout/default"/>
    <dgm:cxn modelId="{4893D88B-B8EF-47F6-8146-7AE9D6189187}" type="presOf" srcId="{7B17B44F-FC52-4305-B7B4-359C8BB0CC78}" destId="{9E71994E-CAF8-46B6-9D24-24B986C042F2}" srcOrd="0" destOrd="0" presId="urn:microsoft.com/office/officeart/2005/8/layout/default"/>
    <dgm:cxn modelId="{34359AC1-EE71-4AA5-AF20-AE4ECEAD1069}" type="presOf" srcId="{40401B07-2BC1-43D1-990D-EA08A2E96199}" destId="{FFE1DB0B-A649-43C1-B7D2-CEF3FA2CA620}" srcOrd="0" destOrd="0" presId="urn:microsoft.com/office/officeart/2005/8/layout/default"/>
    <dgm:cxn modelId="{3794A660-5ECA-4935-B92E-1975E33D4434}" type="presOf" srcId="{816B225A-6D9C-45A5-A08D-C6272DC2B9BE}" destId="{FB970023-0AD8-4257-9D69-0D38BBE98C0B}"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FB7AF34F-3492-4233-AEB6-B818F6FFCDF1}" type="presOf" srcId="{62B35D10-1538-4D55-950A-2A2BA79ABB01}" destId="{4872DE25-18B2-4051-AC2E-50E8F9E547B9}" srcOrd="0" destOrd="0" presId="urn:microsoft.com/office/officeart/2005/8/layout/default"/>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A8CF1EBA-D41D-4B83-86DA-2DB7512B9590}" type="presParOf" srcId="{FB970023-0AD8-4257-9D69-0D38BBE98C0B}" destId="{FFE1DB0B-A649-43C1-B7D2-CEF3FA2CA620}" srcOrd="0" destOrd="0" presId="urn:microsoft.com/office/officeart/2005/8/layout/default"/>
    <dgm:cxn modelId="{5B9232E0-FF33-41C3-8909-9F5D0AFD75E8}" type="presParOf" srcId="{FB970023-0AD8-4257-9D69-0D38BBE98C0B}" destId="{2801E637-8C93-40BB-8D47-B379444342CD}" srcOrd="1" destOrd="0" presId="urn:microsoft.com/office/officeart/2005/8/layout/default"/>
    <dgm:cxn modelId="{45DEB479-3938-440B-9241-0473A207BA4C}" type="presParOf" srcId="{FB970023-0AD8-4257-9D69-0D38BBE98C0B}" destId="{DE94FCB2-DC8D-4E9C-99AC-1B4A02F51ED1}" srcOrd="2" destOrd="0" presId="urn:microsoft.com/office/officeart/2005/8/layout/default"/>
    <dgm:cxn modelId="{071C4A00-6946-4D6C-B2BA-DC58C7BBD943}" type="presParOf" srcId="{FB970023-0AD8-4257-9D69-0D38BBE98C0B}" destId="{B79BEC52-4A3C-4665-948E-5AB634E4DDD1}" srcOrd="3" destOrd="0" presId="urn:microsoft.com/office/officeart/2005/8/layout/default"/>
    <dgm:cxn modelId="{12F048E9-85F3-45D2-BFB3-0F2F0AB550AC}" type="presParOf" srcId="{FB970023-0AD8-4257-9D69-0D38BBE98C0B}" destId="{9E71994E-CAF8-46B6-9D24-24B986C042F2}" srcOrd="4" destOrd="0" presId="urn:microsoft.com/office/officeart/2005/8/layout/default"/>
    <dgm:cxn modelId="{9A03812B-7AFC-4873-830A-345F855EDD8A}" type="presParOf" srcId="{FB970023-0AD8-4257-9D69-0D38BBE98C0B}" destId="{738F86CF-128D-470E-936B-6A3F88B3548B}" srcOrd="5" destOrd="0" presId="urn:microsoft.com/office/officeart/2005/8/layout/default"/>
    <dgm:cxn modelId="{3FB37309-CB07-4303-9C7E-415F4C5C143B}" type="presParOf" srcId="{FB970023-0AD8-4257-9D69-0D38BBE98C0B}" destId="{AB46F437-0746-4546-925E-0EB7C7D5DEEE}" srcOrd="6" destOrd="0" presId="urn:microsoft.com/office/officeart/2005/8/layout/default"/>
    <dgm:cxn modelId="{607E506A-A3A8-4CB4-9AE9-8911E9C7B07D}" type="presParOf" srcId="{FB970023-0AD8-4257-9D69-0D38BBE98C0B}" destId="{DFB5A0A0-5AAF-4E7A-96E3-6AAED3E2A4DE}" srcOrd="7" destOrd="0" presId="urn:microsoft.com/office/officeart/2005/8/layout/default"/>
    <dgm:cxn modelId="{39D63690-83A8-43A8-8D77-EF3C7A12B663}" type="presParOf" srcId="{FB970023-0AD8-4257-9D69-0D38BBE98C0B}" destId="{EF93FE5D-CECB-421C-A5E7-C8A146A6D18C}" srcOrd="8" destOrd="0" presId="urn:microsoft.com/office/officeart/2005/8/layout/default"/>
    <dgm:cxn modelId="{384EE5F7-D3FD-4851-A835-0FFC8ED8DD76}" type="presParOf" srcId="{FB970023-0AD8-4257-9D69-0D38BBE98C0B}" destId="{69C1F5B3-E374-4A16-AD71-1F7CD42FE451}" srcOrd="9" destOrd="0" presId="urn:microsoft.com/office/officeart/2005/8/layout/default"/>
    <dgm:cxn modelId="{96C5F34E-667D-4E03-9E82-F88F8F26FB77}"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3d4" qsCatId="3D" csTypeId="urn:microsoft.com/office/officeart/2005/8/colors/accent0_1" csCatId="mainScheme" phldr="1"/>
      <dgm:spPr/>
      <dgm:t>
        <a:bodyPr/>
        <a:lstStyle/>
        <a:p>
          <a:endParaRPr kumimoji="1" lang="ja-JP" altLang="en-US"/>
        </a:p>
      </dgm:t>
    </dgm:pt>
    <dgm:pt modelId="{40401B07-2BC1-43D1-990D-EA08A2E96199}">
      <dgm:prSet phldrT="[テキスト]"/>
      <dgm:spPr/>
      <dgm:t>
        <a:bodyPr/>
        <a:lstStyle/>
        <a:p>
          <a:r>
            <a:rPr kumimoji="1" lang="ja-JP" altLang="en-US" dirty="0" smtClean="0"/>
            <a:t>サイトマップ</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ja-JP" altLang="en-US" dirty="0" smtClean="0"/>
            <a:t>個人情報保護方針</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免責事項</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会社概要</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お問い合わせ</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t>
        <a:bodyPr/>
        <a:lstStyle/>
        <a:p>
          <a:endParaRPr kumimoji="1" lang="ja-JP" altLang="en-US"/>
        </a:p>
      </dgm:t>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t>
        <a:bodyPr/>
        <a:lstStyle/>
        <a:p>
          <a:endParaRPr kumimoji="1" lang="ja-JP" altLang="en-US"/>
        </a:p>
      </dgm:t>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t>
        <a:bodyPr/>
        <a:lstStyle/>
        <a:p>
          <a:endParaRPr kumimoji="1" lang="ja-JP" altLang="en-US"/>
        </a:p>
      </dgm:t>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t>
        <a:bodyPr/>
        <a:lstStyle/>
        <a:p>
          <a:endParaRPr kumimoji="1" lang="ja-JP" altLang="en-US"/>
        </a:p>
      </dgm:t>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t>
        <a:bodyPr/>
        <a:lstStyle/>
        <a:p>
          <a:endParaRPr kumimoji="1" lang="ja-JP" altLang="en-US"/>
        </a:p>
      </dgm:t>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82B0B2C0-9A86-4055-814C-62CDAC28A75E}" type="presOf" srcId="{40401B07-2BC1-43D1-990D-EA08A2E96199}" destId="{FFE1DB0B-A649-43C1-B7D2-CEF3FA2CA620}"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8F37618E-BEE5-4055-BF73-5B6C5D2EE1CB}" type="presOf" srcId="{032D3BBA-FECA-4A09-86B8-D22A26B2D692}" destId="{DE94FCB2-DC8D-4E9C-99AC-1B4A02F51ED1}" srcOrd="0" destOrd="0" presId="urn:microsoft.com/office/officeart/2005/8/layout/default"/>
    <dgm:cxn modelId="{C99A6A04-00F2-464C-A463-810353EE4324}" srcId="{816B225A-6D9C-45A5-A08D-C6272DC2B9BE}" destId="{7B17B44F-FC52-4305-B7B4-359C8BB0CC78}" srcOrd="2" destOrd="0" parTransId="{33AB0CC5-D5AB-43B3-85EC-314056ECEFE3}" sibTransId="{92690300-D18D-45E1-9C05-A5A7F486431A}"/>
    <dgm:cxn modelId="{0533F100-AB67-499C-BBDD-D4B812D6AE09}" type="presOf" srcId="{816B225A-6D9C-45A5-A08D-C6272DC2B9BE}" destId="{FB970023-0AD8-4257-9D69-0D38BBE98C0B}" srcOrd="0" destOrd="0" presId="urn:microsoft.com/office/officeart/2005/8/layout/default"/>
    <dgm:cxn modelId="{381C51A3-9160-4EC4-95FE-EAB97006538D}" type="presOf" srcId="{719CC07F-E7E8-4D5D-812D-B4FE5927E5EE}" destId="{EF93FE5D-CECB-421C-A5E7-C8A146A6D18C}" srcOrd="0" destOrd="0" presId="urn:microsoft.com/office/officeart/2005/8/layout/default"/>
    <dgm:cxn modelId="{95C54E62-8335-40AA-B676-CE3FD08D7301}" type="presOf" srcId="{62B35D10-1538-4D55-950A-2A2BA79ABB01}" destId="{4872DE25-18B2-4051-AC2E-50E8F9E547B9}"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6C8D040B-DD43-466C-A902-497BB1F66164}" type="presOf" srcId="{7B17B44F-FC52-4305-B7B4-359C8BB0CC78}" destId="{9E71994E-CAF8-46B6-9D24-24B986C042F2}" srcOrd="0" destOrd="0" presId="urn:microsoft.com/office/officeart/2005/8/layout/default"/>
    <dgm:cxn modelId="{D85EF3FB-4F0A-4941-B003-E843D138A21E}" type="presOf" srcId="{A8173AC5-747C-4629-AFDD-A87911240C17}" destId="{AB46F437-0746-4546-925E-0EB7C7D5DEEE}" srcOrd="0" destOrd="0" presId="urn:microsoft.com/office/officeart/2005/8/layout/default"/>
    <dgm:cxn modelId="{46634044-5B91-4463-91E3-DC0AF72C30F4}" type="presParOf" srcId="{FB970023-0AD8-4257-9D69-0D38BBE98C0B}" destId="{FFE1DB0B-A649-43C1-B7D2-CEF3FA2CA620}" srcOrd="0" destOrd="0" presId="urn:microsoft.com/office/officeart/2005/8/layout/default"/>
    <dgm:cxn modelId="{A99A3407-D653-48D5-9E6F-C0A14FF61183}" type="presParOf" srcId="{FB970023-0AD8-4257-9D69-0D38BBE98C0B}" destId="{2801E637-8C93-40BB-8D47-B379444342CD}" srcOrd="1" destOrd="0" presId="urn:microsoft.com/office/officeart/2005/8/layout/default"/>
    <dgm:cxn modelId="{E2A65B8D-0D5E-4879-B9E9-DF7092A1F6CC}" type="presParOf" srcId="{FB970023-0AD8-4257-9D69-0D38BBE98C0B}" destId="{DE94FCB2-DC8D-4E9C-99AC-1B4A02F51ED1}" srcOrd="2" destOrd="0" presId="urn:microsoft.com/office/officeart/2005/8/layout/default"/>
    <dgm:cxn modelId="{B1DCF574-FA49-47D7-AD2A-860038D7F29C}" type="presParOf" srcId="{FB970023-0AD8-4257-9D69-0D38BBE98C0B}" destId="{B79BEC52-4A3C-4665-948E-5AB634E4DDD1}" srcOrd="3" destOrd="0" presId="urn:microsoft.com/office/officeart/2005/8/layout/default"/>
    <dgm:cxn modelId="{C5ED2BA1-FA33-4360-9DF0-BBBC14BFDAF5}" type="presParOf" srcId="{FB970023-0AD8-4257-9D69-0D38BBE98C0B}" destId="{9E71994E-CAF8-46B6-9D24-24B986C042F2}" srcOrd="4" destOrd="0" presId="urn:microsoft.com/office/officeart/2005/8/layout/default"/>
    <dgm:cxn modelId="{8FAEAC79-CB24-47A7-A64F-73AC51F25FAC}" type="presParOf" srcId="{FB970023-0AD8-4257-9D69-0D38BBE98C0B}" destId="{738F86CF-128D-470E-936B-6A3F88B3548B}" srcOrd="5" destOrd="0" presId="urn:microsoft.com/office/officeart/2005/8/layout/default"/>
    <dgm:cxn modelId="{24AEB245-30FA-45DE-B28C-C9752BD22AD7}" type="presParOf" srcId="{FB970023-0AD8-4257-9D69-0D38BBE98C0B}" destId="{AB46F437-0746-4546-925E-0EB7C7D5DEEE}" srcOrd="6" destOrd="0" presId="urn:microsoft.com/office/officeart/2005/8/layout/default"/>
    <dgm:cxn modelId="{A609757B-85DA-4151-B7D8-A8A8D0FE22B8}" type="presParOf" srcId="{FB970023-0AD8-4257-9D69-0D38BBE98C0B}" destId="{DFB5A0A0-5AAF-4E7A-96E3-6AAED3E2A4DE}" srcOrd="7" destOrd="0" presId="urn:microsoft.com/office/officeart/2005/8/layout/default"/>
    <dgm:cxn modelId="{DD11D516-5A3C-466D-B988-3CDE75901641}" type="presParOf" srcId="{FB970023-0AD8-4257-9D69-0D38BBE98C0B}" destId="{EF93FE5D-CECB-421C-A5E7-C8A146A6D18C}" srcOrd="8" destOrd="0" presId="urn:microsoft.com/office/officeart/2005/8/layout/default"/>
    <dgm:cxn modelId="{87B87C6A-AA40-4F67-98D7-864C8BB4DEF8}" type="presParOf" srcId="{FB970023-0AD8-4257-9D69-0D38BBE98C0B}" destId="{69C1F5B3-E374-4A16-AD71-1F7CD42FE451}" srcOrd="9" destOrd="0" presId="urn:microsoft.com/office/officeart/2005/8/layout/default"/>
    <dgm:cxn modelId="{EF083480-3D35-421E-AF23-06F98F35D3D5}"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16B225A-6D9C-45A5-A08D-C6272DC2B9B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kumimoji="1" lang="ja-JP" altLang="en-US"/>
        </a:p>
      </dgm:t>
    </dgm:pt>
    <dgm:pt modelId="{40401B07-2BC1-43D1-990D-EA08A2E96199}">
      <dgm:prSet phldrT="[テキスト]"/>
      <dgm:spPr/>
      <dgm:t>
        <a:bodyPr/>
        <a:lstStyle/>
        <a:p>
          <a:r>
            <a:rPr kumimoji="1" lang="en-US" altLang="ja-JP" dirty="0" smtClean="0"/>
            <a:t>HOME</a:t>
          </a:r>
          <a:endParaRPr kumimoji="1" lang="ja-JP" altLang="en-US" dirty="0"/>
        </a:p>
      </dgm:t>
    </dgm:pt>
    <dgm:pt modelId="{7810A5FF-DD0E-4847-BB51-CCA58505CB3C}" type="parTrans" cxnId="{6A1762DF-7C29-4A0A-8748-CEA318AD2CB0}">
      <dgm:prSet/>
      <dgm:spPr/>
      <dgm:t>
        <a:bodyPr/>
        <a:lstStyle/>
        <a:p>
          <a:endParaRPr kumimoji="1" lang="ja-JP" altLang="en-US"/>
        </a:p>
      </dgm:t>
    </dgm:pt>
    <dgm:pt modelId="{87D7B1F8-6123-41EB-9EE4-4365B501F819}" type="sibTrans" cxnId="{6A1762DF-7C29-4A0A-8748-CEA318AD2CB0}">
      <dgm:prSet/>
      <dgm:spPr/>
      <dgm:t>
        <a:bodyPr/>
        <a:lstStyle/>
        <a:p>
          <a:endParaRPr kumimoji="1" lang="ja-JP" altLang="en-US"/>
        </a:p>
      </dgm:t>
    </dgm:pt>
    <dgm:pt modelId="{032D3BBA-FECA-4A09-86B8-D22A26B2D692}">
      <dgm:prSet phldrT="[テキスト]"/>
      <dgm:spPr/>
      <dgm:t>
        <a:bodyPr/>
        <a:lstStyle/>
        <a:p>
          <a:r>
            <a:rPr kumimoji="1" lang="en-US" altLang="ja-JP" dirty="0" smtClean="0"/>
            <a:t>NEWS</a:t>
          </a:r>
          <a:endParaRPr kumimoji="1" lang="ja-JP" altLang="en-US" dirty="0"/>
        </a:p>
      </dgm:t>
    </dgm:pt>
    <dgm:pt modelId="{4119427E-7B15-41EB-8B5A-B95D0DFD73F7}" type="parTrans" cxnId="{3C106BD5-B745-482F-ACFC-16D6C59D484C}">
      <dgm:prSet/>
      <dgm:spPr/>
      <dgm:t>
        <a:bodyPr/>
        <a:lstStyle/>
        <a:p>
          <a:endParaRPr kumimoji="1" lang="ja-JP" altLang="en-US"/>
        </a:p>
      </dgm:t>
    </dgm:pt>
    <dgm:pt modelId="{FBC42729-2ECE-47F8-80EF-0A2691BE4F4B}" type="sibTrans" cxnId="{3C106BD5-B745-482F-ACFC-16D6C59D484C}">
      <dgm:prSet/>
      <dgm:spPr/>
      <dgm:t>
        <a:bodyPr/>
        <a:lstStyle/>
        <a:p>
          <a:endParaRPr kumimoji="1" lang="ja-JP" altLang="en-US"/>
        </a:p>
      </dgm:t>
    </dgm:pt>
    <dgm:pt modelId="{7B17B44F-FC52-4305-B7B4-359C8BB0CC78}">
      <dgm:prSet phldrT="[テキスト]"/>
      <dgm:spPr/>
      <dgm:t>
        <a:bodyPr/>
        <a:lstStyle/>
        <a:p>
          <a:r>
            <a:rPr kumimoji="1" lang="ja-JP" altLang="en-US" dirty="0" smtClean="0"/>
            <a:t>サービス</a:t>
          </a:r>
          <a:endParaRPr kumimoji="1" lang="ja-JP" altLang="en-US" dirty="0"/>
        </a:p>
      </dgm:t>
    </dgm:pt>
    <dgm:pt modelId="{33AB0CC5-D5AB-43B3-85EC-314056ECEFE3}" type="parTrans" cxnId="{C99A6A04-00F2-464C-A463-810353EE4324}">
      <dgm:prSet/>
      <dgm:spPr/>
      <dgm:t>
        <a:bodyPr/>
        <a:lstStyle/>
        <a:p>
          <a:endParaRPr kumimoji="1" lang="ja-JP" altLang="en-US"/>
        </a:p>
      </dgm:t>
    </dgm:pt>
    <dgm:pt modelId="{92690300-D18D-45E1-9C05-A5A7F486431A}" type="sibTrans" cxnId="{C99A6A04-00F2-464C-A463-810353EE4324}">
      <dgm:prSet/>
      <dgm:spPr/>
      <dgm:t>
        <a:bodyPr/>
        <a:lstStyle/>
        <a:p>
          <a:endParaRPr kumimoji="1" lang="ja-JP" altLang="en-US"/>
        </a:p>
      </dgm:t>
    </dgm:pt>
    <dgm:pt modelId="{A8173AC5-747C-4629-AFDD-A87911240C17}">
      <dgm:prSet phldrT="[テキスト]"/>
      <dgm:spPr/>
      <dgm:t>
        <a:bodyPr/>
        <a:lstStyle/>
        <a:p>
          <a:r>
            <a:rPr kumimoji="1" lang="ja-JP" altLang="en-US" dirty="0" smtClean="0"/>
            <a:t>決済端末</a:t>
          </a:r>
          <a:endParaRPr kumimoji="1" lang="ja-JP" altLang="en-US" dirty="0"/>
        </a:p>
      </dgm:t>
    </dgm:pt>
    <dgm:pt modelId="{E974970D-70A4-448F-ADA5-582372723288}" type="parTrans" cxnId="{A95E0B9F-59F7-44CA-BC30-FF56A08C9DCF}">
      <dgm:prSet/>
      <dgm:spPr/>
      <dgm:t>
        <a:bodyPr/>
        <a:lstStyle/>
        <a:p>
          <a:endParaRPr kumimoji="1" lang="ja-JP" altLang="en-US"/>
        </a:p>
      </dgm:t>
    </dgm:pt>
    <dgm:pt modelId="{53B3EEC5-F0C3-4637-83DF-ECC7F7989530}" type="sibTrans" cxnId="{A95E0B9F-59F7-44CA-BC30-FF56A08C9DCF}">
      <dgm:prSet/>
      <dgm:spPr/>
      <dgm:t>
        <a:bodyPr/>
        <a:lstStyle/>
        <a:p>
          <a:endParaRPr kumimoji="1" lang="ja-JP" altLang="en-US"/>
        </a:p>
      </dgm:t>
    </dgm:pt>
    <dgm:pt modelId="{719CC07F-E7E8-4D5D-812D-B4FE5927E5EE}">
      <dgm:prSet phldrT="[テキスト]"/>
      <dgm:spPr/>
      <dgm:t>
        <a:bodyPr/>
        <a:lstStyle/>
        <a:p>
          <a:r>
            <a:rPr kumimoji="1" lang="ja-JP" altLang="en-US" dirty="0" smtClean="0"/>
            <a:t>会社概要</a:t>
          </a:r>
          <a:endParaRPr kumimoji="1" lang="ja-JP" altLang="en-US" dirty="0"/>
        </a:p>
      </dgm:t>
    </dgm:pt>
    <dgm:pt modelId="{2DF4381A-E109-454A-9E32-D93C72FC7A55}" type="parTrans" cxnId="{F03DD442-96A4-477A-9D30-F76921D72844}">
      <dgm:prSet/>
      <dgm:spPr/>
      <dgm:t>
        <a:bodyPr/>
        <a:lstStyle/>
        <a:p>
          <a:endParaRPr kumimoji="1" lang="ja-JP" altLang="en-US"/>
        </a:p>
      </dgm:t>
    </dgm:pt>
    <dgm:pt modelId="{371C3CB0-B366-474D-B5B7-5314870145B2}" type="sibTrans" cxnId="{F03DD442-96A4-477A-9D30-F76921D72844}">
      <dgm:prSet/>
      <dgm:spPr/>
      <dgm:t>
        <a:bodyPr/>
        <a:lstStyle/>
        <a:p>
          <a:endParaRPr kumimoji="1" lang="ja-JP" altLang="en-US"/>
        </a:p>
      </dgm:t>
    </dgm:pt>
    <dgm:pt modelId="{62B35D10-1538-4D55-950A-2A2BA79ABB01}">
      <dgm:prSet phldrT="[テキスト]"/>
      <dgm:spPr/>
      <dgm:t>
        <a:bodyPr/>
        <a:lstStyle/>
        <a:p>
          <a:r>
            <a:rPr kumimoji="1" lang="ja-JP" altLang="en-US" dirty="0" smtClean="0"/>
            <a:t>お問い合わせ</a:t>
          </a:r>
          <a:endParaRPr kumimoji="1" lang="ja-JP" altLang="en-US" dirty="0"/>
        </a:p>
      </dgm:t>
    </dgm:pt>
    <dgm:pt modelId="{3B7949E4-2C6C-4147-8E77-B67B75755B1D}" type="parTrans" cxnId="{050851E5-7985-4624-BFA0-E63890E07C3D}">
      <dgm:prSet/>
      <dgm:spPr/>
      <dgm:t>
        <a:bodyPr/>
        <a:lstStyle/>
        <a:p>
          <a:endParaRPr kumimoji="1" lang="ja-JP" altLang="en-US"/>
        </a:p>
      </dgm:t>
    </dgm:pt>
    <dgm:pt modelId="{14D47D6F-6546-446B-AE47-30FEAA7CBE24}" type="sibTrans" cxnId="{050851E5-7985-4624-BFA0-E63890E07C3D}">
      <dgm:prSet/>
      <dgm:spPr/>
      <dgm:t>
        <a:bodyPr/>
        <a:lstStyle/>
        <a:p>
          <a:endParaRPr kumimoji="1" lang="ja-JP" altLang="en-US"/>
        </a:p>
      </dgm:t>
    </dgm:pt>
    <dgm:pt modelId="{FB970023-0AD8-4257-9D69-0D38BBE98C0B}" type="pres">
      <dgm:prSet presAssocID="{816B225A-6D9C-45A5-A08D-C6272DC2B9BE}" presName="diagram" presStyleCnt="0">
        <dgm:presLayoutVars>
          <dgm:dir/>
          <dgm:resizeHandles val="exact"/>
        </dgm:presLayoutVars>
      </dgm:prSet>
      <dgm:spPr/>
      <dgm:t>
        <a:bodyPr/>
        <a:lstStyle/>
        <a:p>
          <a:endParaRPr kumimoji="1" lang="ja-JP" altLang="en-US"/>
        </a:p>
      </dgm:t>
    </dgm:pt>
    <dgm:pt modelId="{FFE1DB0B-A649-43C1-B7D2-CEF3FA2CA620}" type="pres">
      <dgm:prSet presAssocID="{40401B07-2BC1-43D1-990D-EA08A2E96199}" presName="node" presStyleLbl="node1" presStyleIdx="0" presStyleCnt="6" custScaleX="175638">
        <dgm:presLayoutVars>
          <dgm:bulletEnabled val="1"/>
        </dgm:presLayoutVars>
      </dgm:prSet>
      <dgm:spPr/>
      <dgm:t>
        <a:bodyPr/>
        <a:lstStyle/>
        <a:p>
          <a:endParaRPr kumimoji="1" lang="ja-JP" altLang="en-US"/>
        </a:p>
      </dgm:t>
    </dgm:pt>
    <dgm:pt modelId="{2801E637-8C93-40BB-8D47-B379444342CD}" type="pres">
      <dgm:prSet presAssocID="{87D7B1F8-6123-41EB-9EE4-4365B501F819}" presName="sibTrans" presStyleCnt="0"/>
      <dgm:spPr/>
    </dgm:pt>
    <dgm:pt modelId="{DE94FCB2-DC8D-4E9C-99AC-1B4A02F51ED1}" type="pres">
      <dgm:prSet presAssocID="{032D3BBA-FECA-4A09-86B8-D22A26B2D692}" presName="node" presStyleLbl="node1" presStyleIdx="1" presStyleCnt="6" custScaleX="171041">
        <dgm:presLayoutVars>
          <dgm:bulletEnabled val="1"/>
        </dgm:presLayoutVars>
      </dgm:prSet>
      <dgm:spPr/>
      <dgm:t>
        <a:bodyPr/>
        <a:lstStyle/>
        <a:p>
          <a:endParaRPr kumimoji="1" lang="ja-JP" altLang="en-US"/>
        </a:p>
      </dgm:t>
    </dgm:pt>
    <dgm:pt modelId="{B79BEC52-4A3C-4665-948E-5AB634E4DDD1}" type="pres">
      <dgm:prSet presAssocID="{FBC42729-2ECE-47F8-80EF-0A2691BE4F4B}" presName="sibTrans" presStyleCnt="0"/>
      <dgm:spPr/>
    </dgm:pt>
    <dgm:pt modelId="{9E71994E-CAF8-46B6-9D24-24B986C042F2}" type="pres">
      <dgm:prSet presAssocID="{7B17B44F-FC52-4305-B7B4-359C8BB0CC78}" presName="node" presStyleLbl="node1" presStyleIdx="2" presStyleCnt="6" custScaleX="161847">
        <dgm:presLayoutVars>
          <dgm:bulletEnabled val="1"/>
        </dgm:presLayoutVars>
      </dgm:prSet>
      <dgm:spPr/>
      <dgm:t>
        <a:bodyPr/>
        <a:lstStyle/>
        <a:p>
          <a:endParaRPr kumimoji="1" lang="ja-JP" altLang="en-US"/>
        </a:p>
      </dgm:t>
    </dgm:pt>
    <dgm:pt modelId="{738F86CF-128D-470E-936B-6A3F88B3548B}" type="pres">
      <dgm:prSet presAssocID="{92690300-D18D-45E1-9C05-A5A7F486431A}" presName="sibTrans" presStyleCnt="0"/>
      <dgm:spPr/>
    </dgm:pt>
    <dgm:pt modelId="{AB46F437-0746-4546-925E-0EB7C7D5DEEE}" type="pres">
      <dgm:prSet presAssocID="{A8173AC5-747C-4629-AFDD-A87911240C17}" presName="node" presStyleLbl="node1" presStyleIdx="3" presStyleCnt="6" custScaleX="183491">
        <dgm:presLayoutVars>
          <dgm:bulletEnabled val="1"/>
        </dgm:presLayoutVars>
      </dgm:prSet>
      <dgm:spPr/>
      <dgm:t>
        <a:bodyPr/>
        <a:lstStyle/>
        <a:p>
          <a:endParaRPr kumimoji="1" lang="ja-JP" altLang="en-US"/>
        </a:p>
      </dgm:t>
    </dgm:pt>
    <dgm:pt modelId="{DFB5A0A0-5AAF-4E7A-96E3-6AAED3E2A4DE}" type="pres">
      <dgm:prSet presAssocID="{53B3EEC5-F0C3-4637-83DF-ECC7F7989530}" presName="sibTrans" presStyleCnt="0"/>
      <dgm:spPr/>
    </dgm:pt>
    <dgm:pt modelId="{EF93FE5D-CECB-421C-A5E7-C8A146A6D18C}" type="pres">
      <dgm:prSet presAssocID="{719CC07F-E7E8-4D5D-812D-B4FE5927E5EE}" presName="node" presStyleLbl="node1" presStyleIdx="4" presStyleCnt="6" custScaleX="166731">
        <dgm:presLayoutVars>
          <dgm:bulletEnabled val="1"/>
        </dgm:presLayoutVars>
      </dgm:prSet>
      <dgm:spPr/>
      <dgm:t>
        <a:bodyPr/>
        <a:lstStyle/>
        <a:p>
          <a:endParaRPr kumimoji="1" lang="ja-JP" altLang="en-US"/>
        </a:p>
      </dgm:t>
    </dgm:pt>
    <dgm:pt modelId="{69C1F5B3-E374-4A16-AD71-1F7CD42FE451}" type="pres">
      <dgm:prSet presAssocID="{371C3CB0-B366-474D-B5B7-5314870145B2}" presName="sibTrans" presStyleCnt="0"/>
      <dgm:spPr/>
    </dgm:pt>
    <dgm:pt modelId="{4872DE25-18B2-4051-AC2E-50E8F9E547B9}" type="pres">
      <dgm:prSet presAssocID="{62B35D10-1538-4D55-950A-2A2BA79ABB01}" presName="node" presStyleLbl="node1" presStyleIdx="5" presStyleCnt="6" custScaleX="182009">
        <dgm:presLayoutVars>
          <dgm:bulletEnabled val="1"/>
        </dgm:presLayoutVars>
      </dgm:prSet>
      <dgm:spPr/>
      <dgm:t>
        <a:bodyPr/>
        <a:lstStyle/>
        <a:p>
          <a:endParaRPr kumimoji="1" lang="ja-JP" altLang="en-US"/>
        </a:p>
      </dgm:t>
    </dgm:pt>
  </dgm:ptLst>
  <dgm:cxnLst>
    <dgm:cxn modelId="{B31A94C1-BFA2-4686-AB60-AA90E722F0CE}" type="presOf" srcId="{A8173AC5-747C-4629-AFDD-A87911240C17}" destId="{AB46F437-0746-4546-925E-0EB7C7D5DEEE}" srcOrd="0" destOrd="0" presId="urn:microsoft.com/office/officeart/2005/8/layout/default"/>
    <dgm:cxn modelId="{3C2450E8-9C5A-4A4A-821E-3A05EDB724D8}" type="presOf" srcId="{719CC07F-E7E8-4D5D-812D-B4FE5927E5EE}" destId="{EF93FE5D-CECB-421C-A5E7-C8A146A6D18C}" srcOrd="0" destOrd="0" presId="urn:microsoft.com/office/officeart/2005/8/layout/default"/>
    <dgm:cxn modelId="{879B69A7-9EF7-4948-93F7-47EDC4452924}" type="presOf" srcId="{62B35D10-1538-4D55-950A-2A2BA79ABB01}" destId="{4872DE25-18B2-4051-AC2E-50E8F9E547B9}" srcOrd="0" destOrd="0" presId="urn:microsoft.com/office/officeart/2005/8/layout/default"/>
    <dgm:cxn modelId="{F03DD442-96A4-477A-9D30-F76921D72844}" srcId="{816B225A-6D9C-45A5-A08D-C6272DC2B9BE}" destId="{719CC07F-E7E8-4D5D-812D-B4FE5927E5EE}" srcOrd="4" destOrd="0" parTransId="{2DF4381A-E109-454A-9E32-D93C72FC7A55}" sibTransId="{371C3CB0-B366-474D-B5B7-5314870145B2}"/>
    <dgm:cxn modelId="{C99A6A04-00F2-464C-A463-810353EE4324}" srcId="{816B225A-6D9C-45A5-A08D-C6272DC2B9BE}" destId="{7B17B44F-FC52-4305-B7B4-359C8BB0CC78}" srcOrd="2" destOrd="0" parTransId="{33AB0CC5-D5AB-43B3-85EC-314056ECEFE3}" sibTransId="{92690300-D18D-45E1-9C05-A5A7F486431A}"/>
    <dgm:cxn modelId="{EFAC5F33-B744-441A-A5B9-399F860230AF}" type="presOf" srcId="{40401B07-2BC1-43D1-990D-EA08A2E96199}" destId="{FFE1DB0B-A649-43C1-B7D2-CEF3FA2CA620}" srcOrd="0" destOrd="0" presId="urn:microsoft.com/office/officeart/2005/8/layout/default"/>
    <dgm:cxn modelId="{A95E0B9F-59F7-44CA-BC30-FF56A08C9DCF}" srcId="{816B225A-6D9C-45A5-A08D-C6272DC2B9BE}" destId="{A8173AC5-747C-4629-AFDD-A87911240C17}" srcOrd="3" destOrd="0" parTransId="{E974970D-70A4-448F-ADA5-582372723288}" sibTransId="{53B3EEC5-F0C3-4637-83DF-ECC7F7989530}"/>
    <dgm:cxn modelId="{050851E5-7985-4624-BFA0-E63890E07C3D}" srcId="{816B225A-6D9C-45A5-A08D-C6272DC2B9BE}" destId="{62B35D10-1538-4D55-950A-2A2BA79ABB01}" srcOrd="5" destOrd="0" parTransId="{3B7949E4-2C6C-4147-8E77-B67B75755B1D}" sibTransId="{14D47D6F-6546-446B-AE47-30FEAA7CBE24}"/>
    <dgm:cxn modelId="{B18BE8BD-E37C-40AD-B21E-AD9755A1350D}" type="presOf" srcId="{7B17B44F-FC52-4305-B7B4-359C8BB0CC78}" destId="{9E71994E-CAF8-46B6-9D24-24B986C042F2}" srcOrd="0" destOrd="0" presId="urn:microsoft.com/office/officeart/2005/8/layout/default"/>
    <dgm:cxn modelId="{C2DB8A90-333B-4EDF-8721-CD550501F75E}" type="presOf" srcId="{032D3BBA-FECA-4A09-86B8-D22A26B2D692}" destId="{DE94FCB2-DC8D-4E9C-99AC-1B4A02F51ED1}" srcOrd="0" destOrd="0" presId="urn:microsoft.com/office/officeart/2005/8/layout/default"/>
    <dgm:cxn modelId="{7EAB4460-5F45-4E53-B1ED-C382299A0A27}" type="presOf" srcId="{816B225A-6D9C-45A5-A08D-C6272DC2B9BE}" destId="{FB970023-0AD8-4257-9D69-0D38BBE98C0B}" srcOrd="0" destOrd="0" presId="urn:microsoft.com/office/officeart/2005/8/layout/default"/>
    <dgm:cxn modelId="{6A1762DF-7C29-4A0A-8748-CEA318AD2CB0}" srcId="{816B225A-6D9C-45A5-A08D-C6272DC2B9BE}" destId="{40401B07-2BC1-43D1-990D-EA08A2E96199}" srcOrd="0" destOrd="0" parTransId="{7810A5FF-DD0E-4847-BB51-CCA58505CB3C}" sibTransId="{87D7B1F8-6123-41EB-9EE4-4365B501F819}"/>
    <dgm:cxn modelId="{3C106BD5-B745-482F-ACFC-16D6C59D484C}" srcId="{816B225A-6D9C-45A5-A08D-C6272DC2B9BE}" destId="{032D3BBA-FECA-4A09-86B8-D22A26B2D692}" srcOrd="1" destOrd="0" parTransId="{4119427E-7B15-41EB-8B5A-B95D0DFD73F7}" sibTransId="{FBC42729-2ECE-47F8-80EF-0A2691BE4F4B}"/>
    <dgm:cxn modelId="{619D2012-6C65-4566-8E1B-2F7F2EDF41AC}" type="presParOf" srcId="{FB970023-0AD8-4257-9D69-0D38BBE98C0B}" destId="{FFE1DB0B-A649-43C1-B7D2-CEF3FA2CA620}" srcOrd="0" destOrd="0" presId="urn:microsoft.com/office/officeart/2005/8/layout/default"/>
    <dgm:cxn modelId="{B8B34953-167B-4110-A629-26556D97B251}" type="presParOf" srcId="{FB970023-0AD8-4257-9D69-0D38BBE98C0B}" destId="{2801E637-8C93-40BB-8D47-B379444342CD}" srcOrd="1" destOrd="0" presId="urn:microsoft.com/office/officeart/2005/8/layout/default"/>
    <dgm:cxn modelId="{EF5BAC82-3D52-4945-AA87-A5E35F90B922}" type="presParOf" srcId="{FB970023-0AD8-4257-9D69-0D38BBE98C0B}" destId="{DE94FCB2-DC8D-4E9C-99AC-1B4A02F51ED1}" srcOrd="2" destOrd="0" presId="urn:microsoft.com/office/officeart/2005/8/layout/default"/>
    <dgm:cxn modelId="{BB784135-712F-44F1-9988-C01CAE10CF2F}" type="presParOf" srcId="{FB970023-0AD8-4257-9D69-0D38BBE98C0B}" destId="{B79BEC52-4A3C-4665-948E-5AB634E4DDD1}" srcOrd="3" destOrd="0" presId="urn:microsoft.com/office/officeart/2005/8/layout/default"/>
    <dgm:cxn modelId="{D0340D14-0CEB-44FD-8EA1-0E450D26B2BB}" type="presParOf" srcId="{FB970023-0AD8-4257-9D69-0D38BBE98C0B}" destId="{9E71994E-CAF8-46B6-9D24-24B986C042F2}" srcOrd="4" destOrd="0" presId="urn:microsoft.com/office/officeart/2005/8/layout/default"/>
    <dgm:cxn modelId="{CD5B6359-9A64-4DE7-9A3F-BB35CFE130C1}" type="presParOf" srcId="{FB970023-0AD8-4257-9D69-0D38BBE98C0B}" destId="{738F86CF-128D-470E-936B-6A3F88B3548B}" srcOrd="5" destOrd="0" presId="urn:microsoft.com/office/officeart/2005/8/layout/default"/>
    <dgm:cxn modelId="{46FEBC0F-FCF2-41D1-8E55-A6FD1E40E9C1}" type="presParOf" srcId="{FB970023-0AD8-4257-9D69-0D38BBE98C0B}" destId="{AB46F437-0746-4546-925E-0EB7C7D5DEEE}" srcOrd="6" destOrd="0" presId="urn:microsoft.com/office/officeart/2005/8/layout/default"/>
    <dgm:cxn modelId="{5521D1B6-A820-4354-9F7E-F9EF2F8DB25B}" type="presParOf" srcId="{FB970023-0AD8-4257-9D69-0D38BBE98C0B}" destId="{DFB5A0A0-5AAF-4E7A-96E3-6AAED3E2A4DE}" srcOrd="7" destOrd="0" presId="urn:microsoft.com/office/officeart/2005/8/layout/default"/>
    <dgm:cxn modelId="{E6CF7445-1DD4-4020-A7A6-7AA90B39A8E6}" type="presParOf" srcId="{FB970023-0AD8-4257-9D69-0D38BBE98C0B}" destId="{EF93FE5D-CECB-421C-A5E7-C8A146A6D18C}" srcOrd="8" destOrd="0" presId="urn:microsoft.com/office/officeart/2005/8/layout/default"/>
    <dgm:cxn modelId="{FE8FCF71-9CB7-4CAD-9FAF-15223497E09A}" type="presParOf" srcId="{FB970023-0AD8-4257-9D69-0D38BBE98C0B}" destId="{69C1F5B3-E374-4A16-AD71-1F7CD42FE451}" srcOrd="9" destOrd="0" presId="urn:microsoft.com/office/officeart/2005/8/layout/default"/>
    <dgm:cxn modelId="{121FD539-859C-4F93-A1DC-671898E8204D}" type="presParOf" srcId="{FB970023-0AD8-4257-9D69-0D38BBE98C0B}" destId="{4872DE25-18B2-4051-AC2E-50E8F9E547B9}" srcOrd="10" destOrd="0" presId="urn:microsoft.com/office/officeart/2005/8/layout/default"/>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10.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1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1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1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1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1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1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1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1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1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67232"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667232" y="20"/>
        <a:ext cx="736155" cy="251479"/>
      </dsp:txXfrm>
    </dsp:sp>
    <dsp:sp modelId="{DE94FCB2-DC8D-4E9C-99AC-1B4A02F51ED1}">
      <dsp:nvSpPr>
        <dsp:cNvPr id="0" name=""/>
        <dsp:cNvSpPr/>
      </dsp:nvSpPr>
      <dsp:spPr>
        <a:xfrm>
          <a:off x="2445301"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445301" y="20"/>
        <a:ext cx="716887" cy="251479"/>
      </dsp:txXfrm>
    </dsp:sp>
    <dsp:sp modelId="{9E71994E-CAF8-46B6-9D24-24B986C042F2}">
      <dsp:nvSpPr>
        <dsp:cNvPr id="0" name=""/>
        <dsp:cNvSpPr/>
      </dsp:nvSpPr>
      <dsp:spPr>
        <a:xfrm>
          <a:off x="3204102"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3204102" y="20"/>
        <a:ext cx="678352" cy="251479"/>
      </dsp:txXfrm>
    </dsp:sp>
    <dsp:sp modelId="{AB46F437-0746-4546-925E-0EB7C7D5DEEE}">
      <dsp:nvSpPr>
        <dsp:cNvPr id="0" name=""/>
        <dsp:cNvSpPr/>
      </dsp:nvSpPr>
      <dsp:spPr>
        <a:xfrm>
          <a:off x="3924368"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924368" y="20"/>
        <a:ext cx="769069" cy="251479"/>
      </dsp:txXfrm>
    </dsp:sp>
    <dsp:sp modelId="{EF93FE5D-CECB-421C-A5E7-C8A146A6D18C}">
      <dsp:nvSpPr>
        <dsp:cNvPr id="0" name=""/>
        <dsp:cNvSpPr/>
      </dsp:nvSpPr>
      <dsp:spPr>
        <a:xfrm>
          <a:off x="4735351"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735351" y="20"/>
        <a:ext cx="698823" cy="251479"/>
      </dsp:txXfrm>
    </dsp:sp>
  </dsp:spTree>
</dsp:drawing>
</file>

<file path=ppt/diagrams/drawing20.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2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2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2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2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2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2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2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2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2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30.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3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264847" y="20"/>
          <a:ext cx="736155"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サイトマップ</a:t>
          </a:r>
          <a:endParaRPr kumimoji="1" lang="ja-JP" altLang="en-US" sz="600" kern="1200" dirty="0"/>
        </a:p>
      </dsp:txBody>
      <dsp:txXfrm>
        <a:off x="1264847" y="20"/>
        <a:ext cx="736155" cy="251479"/>
      </dsp:txXfrm>
    </dsp:sp>
    <dsp:sp modelId="{DE94FCB2-DC8D-4E9C-99AC-1B4A02F51ED1}">
      <dsp:nvSpPr>
        <dsp:cNvPr id="0" name=""/>
        <dsp:cNvSpPr/>
      </dsp:nvSpPr>
      <dsp:spPr>
        <a:xfrm>
          <a:off x="2042915" y="20"/>
          <a:ext cx="716887"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個人情報保護方針</a:t>
          </a:r>
          <a:endParaRPr kumimoji="1" lang="ja-JP" altLang="en-US" sz="600" kern="1200" dirty="0"/>
        </a:p>
      </dsp:txBody>
      <dsp:txXfrm>
        <a:off x="2042915" y="20"/>
        <a:ext cx="716887" cy="251479"/>
      </dsp:txXfrm>
    </dsp:sp>
    <dsp:sp modelId="{9E71994E-CAF8-46B6-9D24-24B986C042F2}">
      <dsp:nvSpPr>
        <dsp:cNvPr id="0" name=""/>
        <dsp:cNvSpPr/>
      </dsp:nvSpPr>
      <dsp:spPr>
        <a:xfrm>
          <a:off x="2801716" y="20"/>
          <a:ext cx="678352"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免責事項</a:t>
          </a:r>
          <a:endParaRPr kumimoji="1" lang="ja-JP" altLang="en-US" sz="600" kern="1200" dirty="0"/>
        </a:p>
      </dsp:txBody>
      <dsp:txXfrm>
        <a:off x="2801716" y="20"/>
        <a:ext cx="678352" cy="251479"/>
      </dsp:txXfrm>
    </dsp:sp>
    <dsp:sp modelId="{AB46F437-0746-4546-925E-0EB7C7D5DEEE}">
      <dsp:nvSpPr>
        <dsp:cNvPr id="0" name=""/>
        <dsp:cNvSpPr/>
      </dsp:nvSpPr>
      <dsp:spPr>
        <a:xfrm>
          <a:off x="3521982" y="20"/>
          <a:ext cx="769069"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会社概要</a:t>
          </a:r>
          <a:endParaRPr kumimoji="1" lang="ja-JP" altLang="en-US" sz="600" kern="1200" dirty="0"/>
        </a:p>
      </dsp:txBody>
      <dsp:txXfrm>
        <a:off x="3521982" y="20"/>
        <a:ext cx="769069" cy="251479"/>
      </dsp:txXfrm>
    </dsp:sp>
    <dsp:sp modelId="{EF93FE5D-CECB-421C-A5E7-C8A146A6D18C}">
      <dsp:nvSpPr>
        <dsp:cNvPr id="0" name=""/>
        <dsp:cNvSpPr/>
      </dsp:nvSpPr>
      <dsp:spPr>
        <a:xfrm>
          <a:off x="4332966" y="20"/>
          <a:ext cx="698823"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4332966" y="20"/>
        <a:ext cx="698823" cy="251479"/>
      </dsp:txXfrm>
    </dsp:sp>
    <dsp:sp modelId="{4872DE25-18B2-4051-AC2E-50E8F9E547B9}">
      <dsp:nvSpPr>
        <dsp:cNvPr id="0" name=""/>
        <dsp:cNvSpPr/>
      </dsp:nvSpPr>
      <dsp:spPr>
        <a:xfrm>
          <a:off x="5073702" y="20"/>
          <a:ext cx="762858" cy="251479"/>
        </a:xfrm>
        <a:prstGeom prst="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266700">
            <a:lnSpc>
              <a:spcPct val="90000"/>
            </a:lnSpc>
            <a:spcBef>
              <a:spcPct val="0"/>
            </a:spcBef>
            <a:spcAft>
              <a:spcPct val="35000"/>
            </a:spcAft>
          </a:pPr>
          <a:r>
            <a:rPr kumimoji="1" lang="ja-JP" altLang="en-US" sz="600" kern="1200" dirty="0" smtClean="0"/>
            <a:t>お問い合わせ</a:t>
          </a:r>
          <a:endParaRPr kumimoji="1" lang="ja-JP" altLang="en-US" sz="600" kern="1200" dirty="0"/>
        </a:p>
      </dsp:txBody>
      <dsp:txXfrm>
        <a:off x="5073702" y="20"/>
        <a:ext cx="762858" cy="251479"/>
      </dsp:txXfrm>
    </dsp:sp>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FE1DB0B-A649-43C1-B7D2-CEF3FA2CA620}">
      <dsp:nvSpPr>
        <dsp:cNvPr id="0" name=""/>
        <dsp:cNvSpPr/>
      </dsp:nvSpPr>
      <dsp:spPr>
        <a:xfrm>
          <a:off x="168" y="32600"/>
          <a:ext cx="107387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HOME</a:t>
          </a:r>
          <a:endParaRPr kumimoji="1" lang="ja-JP" altLang="en-US" sz="1300" kern="1200" dirty="0"/>
        </a:p>
      </dsp:txBody>
      <dsp:txXfrm>
        <a:off x="168" y="32600"/>
        <a:ext cx="1073872" cy="366847"/>
      </dsp:txXfrm>
    </dsp:sp>
    <dsp:sp modelId="{DE94FCB2-DC8D-4E9C-99AC-1B4A02F51ED1}">
      <dsp:nvSpPr>
        <dsp:cNvPr id="0" name=""/>
        <dsp:cNvSpPr/>
      </dsp:nvSpPr>
      <dsp:spPr>
        <a:xfrm>
          <a:off x="1135182" y="32600"/>
          <a:ext cx="104576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en-US" altLang="ja-JP" sz="1300" kern="1200" dirty="0" smtClean="0"/>
            <a:t>NEWS</a:t>
          </a:r>
          <a:endParaRPr kumimoji="1" lang="ja-JP" altLang="en-US" sz="1300" kern="1200" dirty="0"/>
        </a:p>
      </dsp:txBody>
      <dsp:txXfrm>
        <a:off x="1135182" y="32600"/>
        <a:ext cx="1045765" cy="366847"/>
      </dsp:txXfrm>
    </dsp:sp>
    <dsp:sp modelId="{9E71994E-CAF8-46B6-9D24-24B986C042F2}">
      <dsp:nvSpPr>
        <dsp:cNvPr id="0" name=""/>
        <dsp:cNvSpPr/>
      </dsp:nvSpPr>
      <dsp:spPr>
        <a:xfrm>
          <a:off x="2242089" y="32600"/>
          <a:ext cx="989552"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サービス</a:t>
          </a:r>
          <a:endParaRPr kumimoji="1" lang="ja-JP" altLang="en-US" sz="1300" kern="1200" dirty="0"/>
        </a:p>
      </dsp:txBody>
      <dsp:txXfrm>
        <a:off x="2242089" y="32600"/>
        <a:ext cx="989552" cy="366847"/>
      </dsp:txXfrm>
    </dsp:sp>
    <dsp:sp modelId="{AB46F437-0746-4546-925E-0EB7C7D5DEEE}">
      <dsp:nvSpPr>
        <dsp:cNvPr id="0" name=""/>
        <dsp:cNvSpPr/>
      </dsp:nvSpPr>
      <dsp:spPr>
        <a:xfrm>
          <a:off x="3292782" y="32600"/>
          <a:ext cx="1121886"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決済端末</a:t>
          </a:r>
          <a:endParaRPr kumimoji="1" lang="ja-JP" altLang="en-US" sz="1300" kern="1200" dirty="0"/>
        </a:p>
      </dsp:txBody>
      <dsp:txXfrm>
        <a:off x="3292782" y="32600"/>
        <a:ext cx="1121886" cy="366847"/>
      </dsp:txXfrm>
    </dsp:sp>
    <dsp:sp modelId="{EF93FE5D-CECB-421C-A5E7-C8A146A6D18C}">
      <dsp:nvSpPr>
        <dsp:cNvPr id="0" name=""/>
        <dsp:cNvSpPr/>
      </dsp:nvSpPr>
      <dsp:spPr>
        <a:xfrm>
          <a:off x="4475810" y="32600"/>
          <a:ext cx="1019413"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会社概要</a:t>
          </a:r>
          <a:endParaRPr kumimoji="1" lang="ja-JP" altLang="en-US" sz="1300" kern="1200" dirty="0"/>
        </a:p>
      </dsp:txBody>
      <dsp:txXfrm>
        <a:off x="4475810" y="32600"/>
        <a:ext cx="1019413" cy="366847"/>
      </dsp:txXfrm>
    </dsp:sp>
    <dsp:sp modelId="{4872DE25-18B2-4051-AC2E-50E8F9E547B9}">
      <dsp:nvSpPr>
        <dsp:cNvPr id="0" name=""/>
        <dsp:cNvSpPr/>
      </dsp:nvSpPr>
      <dsp:spPr>
        <a:xfrm>
          <a:off x="5556365" y="32600"/>
          <a:ext cx="1112825" cy="36684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kumimoji="1" lang="ja-JP" altLang="en-US" sz="1300" kern="1200" dirty="0" smtClean="0"/>
            <a:t>お問い合わせ</a:t>
          </a:r>
          <a:endParaRPr kumimoji="1" lang="ja-JP" altLang="en-US" sz="1300" kern="1200" dirty="0"/>
        </a:p>
      </dsp:txBody>
      <dsp:txXfrm>
        <a:off x="5556365" y="32600"/>
        <a:ext cx="1112825" cy="36684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gif>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514350" y="2840568"/>
            <a:ext cx="5829300" cy="1960033"/>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4972050" y="366185"/>
            <a:ext cx="1543050" cy="7802033"/>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342900" y="366185"/>
            <a:ext cx="4514850" cy="7802033"/>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p:txBody>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541735" y="5875867"/>
            <a:ext cx="5829300" cy="1816100"/>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11"/>
          </p:nvPr>
        </p:nvSpPr>
        <p:spPr/>
        <p:txBody>
          <a:bodyPr/>
          <a:lstStyle/>
          <a:p>
            <a:endParaRPr kumimoji="1" lang="ja-JP" altLang="en-US"/>
          </a:p>
        </p:txBody>
      </p:sp>
      <p:sp>
        <p:nvSpPr>
          <p:cNvPr id="6" name="スライド番号プレースホルダ 5"/>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8" name="フッター プレースホルダ 7"/>
          <p:cNvSpPr>
            <a:spLocks noGrp="1"/>
          </p:cNvSpPr>
          <p:nvPr>
            <p:ph type="ftr" sz="quarter" idx="11"/>
          </p:nvPr>
        </p:nvSpPr>
        <p:spPr/>
        <p:txBody>
          <a:bodyPr/>
          <a:lstStyle/>
          <a:p>
            <a:endParaRPr kumimoji="1" lang="ja-JP" altLang="en-US"/>
          </a:p>
        </p:txBody>
      </p:sp>
      <p:sp>
        <p:nvSpPr>
          <p:cNvPr id="9" name="スライド番号プレースホルダ 8"/>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4" name="フッター プレースホルダ 3"/>
          <p:cNvSpPr>
            <a:spLocks noGrp="1"/>
          </p:cNvSpPr>
          <p:nvPr>
            <p:ph type="ftr" sz="quarter" idx="11"/>
          </p:nvPr>
        </p:nvSpPr>
        <p:spPr/>
        <p:txBody>
          <a:bodyPr/>
          <a:lstStyle/>
          <a:p>
            <a:endParaRPr kumimoji="1" lang="ja-JP" altLang="en-US"/>
          </a:p>
        </p:txBody>
      </p:sp>
      <p:sp>
        <p:nvSpPr>
          <p:cNvPr id="5" name="スライド番号プレースホルダ 4"/>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3" name="フッター プレースホルダ 2"/>
          <p:cNvSpPr>
            <a:spLocks noGrp="1"/>
          </p:cNvSpPr>
          <p:nvPr>
            <p:ph type="ftr" sz="quarter" idx="1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342900" y="364067"/>
            <a:ext cx="2256235" cy="154940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344216" y="6400800"/>
            <a:ext cx="4114800" cy="755651"/>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E90ED720-0104-4369-84BC-D37694168613}" type="datetimeFigureOut">
              <a:rPr kumimoji="1" lang="ja-JP" altLang="en-US" smtClean="0"/>
              <a:pPr/>
              <a:t>2016/6/3</a:t>
            </a:fld>
            <a:endParaRPr kumimoji="1" lang="ja-JP" altLang="en-US"/>
          </a:p>
        </p:txBody>
      </p:sp>
      <p:sp>
        <p:nvSpPr>
          <p:cNvPr id="6" name="フッター プレースホルダ 5"/>
          <p:cNvSpPr>
            <a:spLocks noGrp="1"/>
          </p:cNvSpPr>
          <p:nvPr>
            <p:ph type="ftr" sz="quarter" idx="11"/>
          </p:nvPr>
        </p:nvSpPr>
        <p:spPr/>
        <p:txBody>
          <a:bodyPr/>
          <a:lstStyle/>
          <a:p>
            <a:endParaRPr kumimoji="1" lang="ja-JP" altLang="en-US"/>
          </a:p>
        </p:txBody>
      </p:sp>
      <p:sp>
        <p:nvSpPr>
          <p:cNvPr id="7" name="スライド番号プレースホルダ 6"/>
          <p:cNvSpPr>
            <a:spLocks noGrp="1"/>
          </p:cNvSpPr>
          <p:nvPr>
            <p:ph type="sldNum" sz="quarter" idx="12"/>
          </p:nvPr>
        </p:nvSpPr>
        <p:spPr/>
        <p:txBody>
          <a:bodyPr/>
          <a:lstStyle/>
          <a:p>
            <a:fld id="{D2D8002D-B5B0-4BAC-B1F6-782DDCCE6D9C}" type="slidenum">
              <a:rPr kumimoji="1" lang="ja-JP" altLang="en-US" smtClean="0"/>
              <a:pPr/>
              <a:t>&lt;#&gt;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E90ED720-0104-4369-84BC-D37694168613}" type="datetimeFigureOut">
              <a:rPr kumimoji="1" lang="ja-JP" altLang="en-US" smtClean="0"/>
              <a:pPr/>
              <a:t>2016/6/3</a:t>
            </a:fld>
            <a:endParaRPr kumimoji="1" lang="ja-JP" altLang="en-US"/>
          </a:p>
        </p:txBody>
      </p:sp>
      <p:sp>
        <p:nvSpPr>
          <p:cNvPr id="5" name="フッター プレースホルダ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D2D8002D-B5B0-4BAC-B1F6-782DDCCE6D9C}" type="slidenum">
              <a:rPr kumimoji="1" lang="ja-JP" altLang="en-US" smtClean="0"/>
              <a:pPr/>
              <a:t>&lt;#&gt;</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jpeg"/><Relationship Id="rId13" Type="http://schemas.microsoft.com/office/2007/relationships/diagramDrawing" Target="../diagrams/drawing2.xml"/><Relationship Id="rId3" Type="http://schemas.openxmlformats.org/officeDocument/2006/relationships/diagramLayout" Target="../diagrams/layout1.xml"/><Relationship Id="rId7" Type="http://schemas.openxmlformats.org/officeDocument/2006/relationships/hyperlink" Target="http://www.google.co.jp/url?url=http://www.1nps.com/product/pax-s90-mobile-payment-terminal/&amp;rct=j&amp;frm=1&amp;q=&amp;esrc=s&amp;sa=U&amp;ved=0ahUKEwirv5z82c7MAhUJKZQKHSeYDF8QwW4IFjAA&amp;usg=AFQjCNHIkecXQ65SJwWR8UYsgEGIeCvxZA" TargetMode="External"/><Relationship Id="rId12" Type="http://schemas.openxmlformats.org/officeDocument/2006/relationships/diagramColors" Target="../diagrams/colors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diagramQuickStyle" Target="../diagrams/quickStyle2.xml"/><Relationship Id="rId5" Type="http://schemas.openxmlformats.org/officeDocument/2006/relationships/diagramColors" Target="../diagrams/colors1.xml"/><Relationship Id="rId10" Type="http://schemas.openxmlformats.org/officeDocument/2006/relationships/diagramLayout" Target="../diagrams/layout2.xml"/><Relationship Id="rId4" Type="http://schemas.openxmlformats.org/officeDocument/2006/relationships/diagramQuickStyle" Target="../diagrams/quickStyle1.xml"/><Relationship Id="rId9" Type="http://schemas.openxmlformats.org/officeDocument/2006/relationships/diagramData" Target="../diagrams/data2.xml"/></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20.xml"/><Relationship Id="rId3" Type="http://schemas.openxmlformats.org/officeDocument/2006/relationships/diagramLayout" Target="../diagrams/layout19.xml"/><Relationship Id="rId7" Type="http://schemas.openxmlformats.org/officeDocument/2006/relationships/diagramData" Target="../diagrams/data20.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11" Type="http://schemas.microsoft.com/office/2007/relationships/diagramDrawing" Target="../diagrams/drawing20.xml"/><Relationship Id="rId5" Type="http://schemas.openxmlformats.org/officeDocument/2006/relationships/diagramColors" Target="../diagrams/colors19.xml"/><Relationship Id="rId10" Type="http://schemas.openxmlformats.org/officeDocument/2006/relationships/diagramColors" Target="../diagrams/colors20.xml"/><Relationship Id="rId4" Type="http://schemas.openxmlformats.org/officeDocument/2006/relationships/diagramQuickStyle" Target="../diagrams/quickStyle19.xml"/><Relationship Id="rId9" Type="http://schemas.openxmlformats.org/officeDocument/2006/relationships/diagramQuickStyle" Target="../diagrams/quickStyle20.xml"/></Relationships>
</file>

<file path=ppt/slides/_rels/slide11.xml.rels><?xml version="1.0" encoding="UTF-8" standalone="yes"?>
<Relationships xmlns="http://schemas.openxmlformats.org/package/2006/relationships"><Relationship Id="rId8" Type="http://schemas.openxmlformats.org/officeDocument/2006/relationships/diagramLayout" Target="../diagrams/layout22.xml"/><Relationship Id="rId3" Type="http://schemas.openxmlformats.org/officeDocument/2006/relationships/diagramLayout" Target="../diagrams/layout21.xml"/><Relationship Id="rId7" Type="http://schemas.openxmlformats.org/officeDocument/2006/relationships/diagramData" Target="../diagrams/data22.xml"/><Relationship Id="rId12" Type="http://schemas.openxmlformats.org/officeDocument/2006/relationships/image" Target="../media/image13.gif"/><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11" Type="http://schemas.microsoft.com/office/2007/relationships/diagramDrawing" Target="../diagrams/drawing22.xml"/><Relationship Id="rId5" Type="http://schemas.openxmlformats.org/officeDocument/2006/relationships/diagramColors" Target="../diagrams/colors21.xml"/><Relationship Id="rId10" Type="http://schemas.openxmlformats.org/officeDocument/2006/relationships/diagramColors" Target="../diagrams/colors22.xml"/><Relationship Id="rId4" Type="http://schemas.openxmlformats.org/officeDocument/2006/relationships/diagramQuickStyle" Target="../diagrams/quickStyle21.xml"/><Relationship Id="rId9" Type="http://schemas.openxmlformats.org/officeDocument/2006/relationships/diagramQuickStyle" Target="../diagrams/quickStyle2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24.xml"/><Relationship Id="rId3" Type="http://schemas.openxmlformats.org/officeDocument/2006/relationships/diagramLayout" Target="../diagrams/layout23.xml"/><Relationship Id="rId7" Type="http://schemas.openxmlformats.org/officeDocument/2006/relationships/diagramData" Target="../diagrams/data24.xml"/><Relationship Id="rId2" Type="http://schemas.openxmlformats.org/officeDocument/2006/relationships/diagramData" Target="../diagrams/data23.xml"/><Relationship Id="rId1" Type="http://schemas.openxmlformats.org/officeDocument/2006/relationships/slideLayout" Target="../slideLayouts/slideLayout2.xml"/><Relationship Id="rId6" Type="http://schemas.microsoft.com/office/2007/relationships/diagramDrawing" Target="../diagrams/drawing23.xml"/><Relationship Id="rId11" Type="http://schemas.microsoft.com/office/2007/relationships/diagramDrawing" Target="../diagrams/drawing24.xml"/><Relationship Id="rId5" Type="http://schemas.openxmlformats.org/officeDocument/2006/relationships/diagramColors" Target="../diagrams/colors23.xml"/><Relationship Id="rId10" Type="http://schemas.openxmlformats.org/officeDocument/2006/relationships/diagramColors" Target="../diagrams/colors24.xml"/><Relationship Id="rId4" Type="http://schemas.openxmlformats.org/officeDocument/2006/relationships/diagramQuickStyle" Target="../diagrams/quickStyle23.xml"/><Relationship Id="rId9" Type="http://schemas.openxmlformats.org/officeDocument/2006/relationships/diagramQuickStyle" Target="../diagrams/quickStyle24.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26.xml"/><Relationship Id="rId3" Type="http://schemas.openxmlformats.org/officeDocument/2006/relationships/diagramLayout" Target="../diagrams/layout25.xml"/><Relationship Id="rId7" Type="http://schemas.openxmlformats.org/officeDocument/2006/relationships/diagramData" Target="../diagrams/data26.xml"/><Relationship Id="rId2" Type="http://schemas.openxmlformats.org/officeDocument/2006/relationships/diagramData" Target="../diagrams/data25.xml"/><Relationship Id="rId1" Type="http://schemas.openxmlformats.org/officeDocument/2006/relationships/slideLayout" Target="../slideLayouts/slideLayout2.xml"/><Relationship Id="rId6" Type="http://schemas.microsoft.com/office/2007/relationships/diagramDrawing" Target="../diagrams/drawing25.xml"/><Relationship Id="rId11" Type="http://schemas.microsoft.com/office/2007/relationships/diagramDrawing" Target="../diagrams/drawing26.xml"/><Relationship Id="rId5" Type="http://schemas.openxmlformats.org/officeDocument/2006/relationships/diagramColors" Target="../diagrams/colors25.xml"/><Relationship Id="rId10" Type="http://schemas.openxmlformats.org/officeDocument/2006/relationships/diagramColors" Target="../diagrams/colors26.xml"/><Relationship Id="rId4" Type="http://schemas.openxmlformats.org/officeDocument/2006/relationships/diagramQuickStyle" Target="../diagrams/quickStyle25.xml"/><Relationship Id="rId9" Type="http://schemas.openxmlformats.org/officeDocument/2006/relationships/diagramQuickStyle" Target="../diagrams/quickStyle26.xm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8.xml"/><Relationship Id="rId3" Type="http://schemas.openxmlformats.org/officeDocument/2006/relationships/diagramLayout" Target="../diagrams/layout27.xml"/><Relationship Id="rId7" Type="http://schemas.openxmlformats.org/officeDocument/2006/relationships/diagramData" Target="../diagrams/data28.xml"/><Relationship Id="rId2" Type="http://schemas.openxmlformats.org/officeDocument/2006/relationships/diagramData" Target="../diagrams/data27.xml"/><Relationship Id="rId1" Type="http://schemas.openxmlformats.org/officeDocument/2006/relationships/slideLayout" Target="../slideLayouts/slideLayout2.xml"/><Relationship Id="rId6" Type="http://schemas.microsoft.com/office/2007/relationships/diagramDrawing" Target="../diagrams/drawing27.xml"/><Relationship Id="rId11" Type="http://schemas.microsoft.com/office/2007/relationships/diagramDrawing" Target="../diagrams/drawing28.xml"/><Relationship Id="rId5" Type="http://schemas.openxmlformats.org/officeDocument/2006/relationships/diagramColors" Target="../diagrams/colors27.xml"/><Relationship Id="rId10" Type="http://schemas.openxmlformats.org/officeDocument/2006/relationships/diagramColors" Target="../diagrams/colors28.xml"/><Relationship Id="rId4" Type="http://schemas.openxmlformats.org/officeDocument/2006/relationships/diagramQuickStyle" Target="../diagrams/quickStyle27.xml"/><Relationship Id="rId9" Type="http://schemas.openxmlformats.org/officeDocument/2006/relationships/diagramQuickStyle" Target="../diagrams/quickStyle2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2.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2.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31.xml"/><Relationship Id="rId2" Type="http://schemas.openxmlformats.org/officeDocument/2006/relationships/diagramData" Target="../diagrams/data31.xml"/><Relationship Id="rId1" Type="http://schemas.openxmlformats.org/officeDocument/2006/relationships/slideLayout" Target="../slideLayouts/slideLayout2.xml"/><Relationship Id="rId6" Type="http://schemas.microsoft.com/office/2007/relationships/diagramDrawing" Target="../diagrams/drawing31.xml"/><Relationship Id="rId5" Type="http://schemas.openxmlformats.org/officeDocument/2006/relationships/diagramColors" Target="../diagrams/colors31.xml"/><Relationship Id="rId4" Type="http://schemas.openxmlformats.org/officeDocument/2006/relationships/diagramQuickStyle" Target="../diagrams/quickStyle31.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6.xml"/><Relationship Id="rId3" Type="http://schemas.openxmlformats.org/officeDocument/2006/relationships/diagramLayout" Target="../diagrams/layout5.xml"/><Relationship Id="rId7" Type="http://schemas.openxmlformats.org/officeDocument/2006/relationships/diagramData" Target="../diagrams/data6.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11" Type="http://schemas.microsoft.com/office/2007/relationships/diagramDrawing" Target="../diagrams/drawing6.xml"/><Relationship Id="rId5" Type="http://schemas.openxmlformats.org/officeDocument/2006/relationships/diagramColors" Target="../diagrams/colors5.xml"/><Relationship Id="rId10" Type="http://schemas.openxmlformats.org/officeDocument/2006/relationships/diagramColors" Target="../diagrams/colors6.xml"/><Relationship Id="rId4" Type="http://schemas.openxmlformats.org/officeDocument/2006/relationships/diagramQuickStyle" Target="../diagrams/quickStyle5.xml"/><Relationship Id="rId9" Type="http://schemas.openxmlformats.org/officeDocument/2006/relationships/diagramQuickStyle" Target="../diagrams/quickStyle6.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8.xml"/><Relationship Id="rId13" Type="http://schemas.openxmlformats.org/officeDocument/2006/relationships/image" Target="../media/image3.png"/><Relationship Id="rId3" Type="http://schemas.openxmlformats.org/officeDocument/2006/relationships/diagramLayout" Target="../diagrams/layout7.xml"/><Relationship Id="rId7" Type="http://schemas.openxmlformats.org/officeDocument/2006/relationships/diagramData" Target="../diagrams/data8.xml"/><Relationship Id="rId12" Type="http://schemas.openxmlformats.org/officeDocument/2006/relationships/image" Target="../media/image2.png"/><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10.xml"/><Relationship Id="rId13" Type="http://schemas.openxmlformats.org/officeDocument/2006/relationships/image" Target="../media/image6.jpeg"/><Relationship Id="rId3" Type="http://schemas.openxmlformats.org/officeDocument/2006/relationships/diagramLayout" Target="../diagrams/layout9.xml"/><Relationship Id="rId7" Type="http://schemas.openxmlformats.org/officeDocument/2006/relationships/diagramData" Target="../diagrams/data10.xml"/><Relationship Id="rId12" Type="http://schemas.openxmlformats.org/officeDocument/2006/relationships/image" Target="../media/image5.png"/><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11" Type="http://schemas.microsoft.com/office/2007/relationships/diagramDrawing" Target="../diagrams/drawing10.xml"/><Relationship Id="rId5" Type="http://schemas.openxmlformats.org/officeDocument/2006/relationships/diagramColors" Target="../diagrams/colors9.xml"/><Relationship Id="rId10" Type="http://schemas.openxmlformats.org/officeDocument/2006/relationships/diagramColors" Target="../diagrams/colors10.xml"/><Relationship Id="rId4" Type="http://schemas.openxmlformats.org/officeDocument/2006/relationships/diagramQuickStyle" Target="../diagrams/quickStyle9.xml"/><Relationship Id="rId9" Type="http://schemas.openxmlformats.org/officeDocument/2006/relationships/diagramQuickStyle" Target="../diagrams/quickStyle10.xml"/><Relationship Id="rId1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12.xml"/><Relationship Id="rId13" Type="http://schemas.openxmlformats.org/officeDocument/2006/relationships/image" Target="../media/image9.png"/><Relationship Id="rId3" Type="http://schemas.openxmlformats.org/officeDocument/2006/relationships/diagramLayout" Target="../diagrams/layout11.xml"/><Relationship Id="rId7" Type="http://schemas.openxmlformats.org/officeDocument/2006/relationships/diagramData" Target="../diagrams/data12.xml"/><Relationship Id="rId12" Type="http://schemas.openxmlformats.org/officeDocument/2006/relationships/image" Target="../media/image8.png"/><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11" Type="http://schemas.microsoft.com/office/2007/relationships/diagramDrawing" Target="../diagrams/drawing12.xml"/><Relationship Id="rId5" Type="http://schemas.openxmlformats.org/officeDocument/2006/relationships/diagramColors" Target="../diagrams/colors11.xml"/><Relationship Id="rId10" Type="http://schemas.openxmlformats.org/officeDocument/2006/relationships/diagramColors" Target="../diagrams/colors12.xml"/><Relationship Id="rId4" Type="http://schemas.openxmlformats.org/officeDocument/2006/relationships/diagramQuickStyle" Target="../diagrams/quickStyle11.xml"/><Relationship Id="rId9" Type="http://schemas.openxmlformats.org/officeDocument/2006/relationships/diagramQuickStyle" Target="../diagrams/quickStyle12.xml"/><Relationship Id="rId1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14.xml"/><Relationship Id="rId13" Type="http://schemas.openxmlformats.org/officeDocument/2006/relationships/image" Target="../media/image11.png"/><Relationship Id="rId3" Type="http://schemas.openxmlformats.org/officeDocument/2006/relationships/diagramLayout" Target="../diagrams/layout13.xml"/><Relationship Id="rId7" Type="http://schemas.openxmlformats.org/officeDocument/2006/relationships/diagramData" Target="../diagrams/data14.xml"/><Relationship Id="rId12" Type="http://schemas.openxmlformats.org/officeDocument/2006/relationships/image" Target="../media/image10.pn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11" Type="http://schemas.microsoft.com/office/2007/relationships/diagramDrawing" Target="../diagrams/drawing14.xml"/><Relationship Id="rId5" Type="http://schemas.openxmlformats.org/officeDocument/2006/relationships/diagramColors" Target="../diagrams/colors13.xml"/><Relationship Id="rId10" Type="http://schemas.openxmlformats.org/officeDocument/2006/relationships/diagramColors" Target="../diagrams/colors14.xml"/><Relationship Id="rId4" Type="http://schemas.openxmlformats.org/officeDocument/2006/relationships/diagramQuickStyle" Target="../diagrams/quickStyle13.xml"/><Relationship Id="rId9" Type="http://schemas.openxmlformats.org/officeDocument/2006/relationships/diagramQuickStyle" Target="../diagrams/quickStyle14.xml"/><Relationship Id="rId14" Type="http://schemas.openxmlformats.org/officeDocument/2006/relationships/image" Target="../media/image12.png"/></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16.xml"/><Relationship Id="rId3" Type="http://schemas.openxmlformats.org/officeDocument/2006/relationships/diagramLayout" Target="../diagrams/layout15.xml"/><Relationship Id="rId7" Type="http://schemas.openxmlformats.org/officeDocument/2006/relationships/diagramData" Target="../diagrams/data16.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11" Type="http://schemas.microsoft.com/office/2007/relationships/diagramDrawing" Target="../diagrams/drawing16.xml"/><Relationship Id="rId5" Type="http://schemas.openxmlformats.org/officeDocument/2006/relationships/diagramColors" Target="../diagrams/colors15.xml"/><Relationship Id="rId10" Type="http://schemas.openxmlformats.org/officeDocument/2006/relationships/diagramColors" Target="../diagrams/colors16.xml"/><Relationship Id="rId4" Type="http://schemas.openxmlformats.org/officeDocument/2006/relationships/diagramQuickStyle" Target="../diagrams/quickStyle15.xml"/><Relationship Id="rId9" Type="http://schemas.openxmlformats.org/officeDocument/2006/relationships/diagramQuickStyle" Target="../diagrams/quickStyle16.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18.xml"/><Relationship Id="rId3" Type="http://schemas.openxmlformats.org/officeDocument/2006/relationships/diagramLayout" Target="../diagrams/layout17.xml"/><Relationship Id="rId7" Type="http://schemas.openxmlformats.org/officeDocument/2006/relationships/diagramData" Target="../diagrams/data18.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11" Type="http://schemas.microsoft.com/office/2007/relationships/diagramDrawing" Target="../diagrams/drawing18.xml"/><Relationship Id="rId5" Type="http://schemas.openxmlformats.org/officeDocument/2006/relationships/diagramColors" Target="../diagrams/colors17.xml"/><Relationship Id="rId10" Type="http://schemas.openxmlformats.org/officeDocument/2006/relationships/diagramColors" Target="../diagrams/colors18.xml"/><Relationship Id="rId4" Type="http://schemas.openxmlformats.org/officeDocument/2006/relationships/diagramQuickStyle" Target="../diagrams/quickStyle17.xml"/><Relationship Id="rId9" Type="http://schemas.openxmlformats.org/officeDocument/2006/relationships/diagramQuickStyle" Target="../diagrams/quickStyle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59632" y="251520"/>
            <a:ext cx="1368152"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solidFill>
                  <a:srgbClr val="FF0000"/>
                </a:solidFill>
              </a:rPr>
              <a:t>HOME</a:t>
            </a:r>
            <a:r>
              <a:rPr lang="ja-JP" altLang="en-US" dirty="0" smtClean="0">
                <a:solidFill>
                  <a:srgbClr val="FF0000"/>
                </a:solidFill>
              </a:rPr>
              <a:t>画面</a:t>
            </a:r>
            <a:endParaRPr kumimoji="1" lang="ja-JP" altLang="en-US" dirty="0">
              <a:solidFill>
                <a:srgbClr val="FF0000"/>
              </a:solidFill>
            </a:endParaRPr>
          </a:p>
        </p:txBody>
      </p:sp>
      <p:sp>
        <p:nvSpPr>
          <p:cNvPr id="23" name="正方形/長方形 22"/>
          <p:cNvSpPr/>
          <p:nvPr/>
        </p:nvSpPr>
        <p:spPr>
          <a:xfrm>
            <a:off x="141684" y="1825474"/>
            <a:ext cx="6552728" cy="166640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2400" dirty="0" smtClean="0">
                <a:solidFill>
                  <a:schemeClr val="tx1"/>
                </a:solidFill>
                <a:latin typeface="HGP創英角ｺﾞｼｯｸUB" pitchFamily="50" charset="-128"/>
                <a:ea typeface="HGP創英角ｺﾞｼｯｸUB" pitchFamily="50" charset="-128"/>
              </a:rPr>
              <a:t>　　　　</a:t>
            </a:r>
            <a:endParaRPr kumimoji="1" lang="en-US" altLang="ja-JP" sz="2400" dirty="0" smtClean="0">
              <a:solidFill>
                <a:schemeClr val="tx1"/>
              </a:solidFill>
              <a:latin typeface="HGP創英角ｺﾞｼｯｸUB" pitchFamily="50" charset="-128"/>
              <a:ea typeface="HGP創英角ｺﾞｼｯｸUB" pitchFamily="50" charset="-128"/>
            </a:endParaRPr>
          </a:p>
          <a:p>
            <a:r>
              <a:rPr lang="ja-JP" altLang="en-US" sz="2400" dirty="0" smtClean="0">
                <a:solidFill>
                  <a:schemeClr val="tx1"/>
                </a:solidFill>
                <a:latin typeface="HGP創英角ｺﾞｼｯｸUB" pitchFamily="50" charset="-128"/>
                <a:ea typeface="HGP創英角ｺﾞｼｯｸUB" pitchFamily="50" charset="-128"/>
              </a:rPr>
              <a:t>　　　　　</a:t>
            </a:r>
            <a:r>
              <a:rPr kumimoji="1" lang="en-US" altLang="ja-JP" sz="3200" dirty="0" err="1" smtClean="0">
                <a:solidFill>
                  <a:srgbClr val="7030A0"/>
                </a:solidFill>
                <a:latin typeface="HGP創英角ｺﾞｼｯｸUB" pitchFamily="50" charset="-128"/>
                <a:ea typeface="HGP創英角ｺﾞｼｯｸUB" pitchFamily="50" charset="-128"/>
              </a:rPr>
              <a:t>WeChat</a:t>
            </a:r>
            <a:r>
              <a:rPr kumimoji="1" lang="en-US" altLang="ja-JP" sz="3200" dirty="0" smtClean="0">
                <a:solidFill>
                  <a:srgbClr val="7030A0"/>
                </a:solidFill>
                <a:latin typeface="HGP創英角ｺﾞｼｯｸUB" pitchFamily="50" charset="-128"/>
                <a:ea typeface="HGP創英角ｺﾞｼｯｸUB" pitchFamily="50" charset="-128"/>
              </a:rPr>
              <a:t> Pay</a:t>
            </a:r>
            <a:endParaRPr kumimoji="1" lang="en-US" altLang="ja-JP" sz="2400" dirty="0" smtClean="0">
              <a:solidFill>
                <a:srgbClr val="7030A0"/>
              </a:solidFill>
              <a:latin typeface="HGP創英角ｺﾞｼｯｸUB" pitchFamily="50" charset="-128"/>
              <a:ea typeface="HGP創英角ｺﾞｼｯｸUB" pitchFamily="50" charset="-128"/>
            </a:endParaRPr>
          </a:p>
          <a:p>
            <a:pPr algn="ctr"/>
            <a:r>
              <a:rPr lang="ja-JP" altLang="en-US" sz="3200" dirty="0" smtClean="0">
                <a:solidFill>
                  <a:schemeClr val="tx1"/>
                </a:solidFill>
                <a:latin typeface="HGP創英角ｺﾞｼｯｸUB" pitchFamily="50" charset="-128"/>
                <a:ea typeface="HGP創英角ｺﾞｼｯｸUB" pitchFamily="50" charset="-128"/>
              </a:rPr>
              <a:t>　　　日本上陸！！</a:t>
            </a:r>
            <a:endParaRPr lang="en-US" altLang="ja-JP" sz="3200" dirty="0" smtClean="0">
              <a:solidFill>
                <a:schemeClr val="tx1"/>
              </a:solidFill>
              <a:latin typeface="HGP創英角ｺﾞｼｯｸUB" pitchFamily="50" charset="-128"/>
              <a:ea typeface="HGP創英角ｺﾞｼｯｸUB" pitchFamily="50" charset="-128"/>
            </a:endParaRPr>
          </a:p>
          <a:p>
            <a:pPr algn="ctr"/>
            <a:endParaRPr kumimoji="1" lang="en-US" altLang="ja-JP" sz="1000" dirty="0" smtClean="0">
              <a:solidFill>
                <a:schemeClr val="tx1"/>
              </a:solidFill>
            </a:endParaRPr>
          </a:p>
          <a:p>
            <a:pPr algn="ctr"/>
            <a:r>
              <a:rPr kumimoji="1" lang="ja-JP" altLang="en-US" sz="1000" dirty="0" smtClean="0">
                <a:solidFill>
                  <a:schemeClr val="tx1"/>
                </a:solidFill>
              </a:rPr>
              <a:t>マーチャント・サポート</a:t>
            </a:r>
            <a:r>
              <a:rPr lang="ja-JP" altLang="en-US" sz="1000" dirty="0" smtClean="0">
                <a:solidFill>
                  <a:schemeClr val="tx1"/>
                </a:solidFill>
              </a:rPr>
              <a:t>が、日本営業パートナーとして認定取得</a:t>
            </a:r>
            <a:endParaRPr kumimoji="1" lang="ja-JP" altLang="en-US" sz="1000" dirty="0">
              <a:solidFill>
                <a:schemeClr val="tx1"/>
              </a:solidFill>
            </a:endParaRPr>
          </a:p>
        </p:txBody>
      </p:sp>
      <p:sp>
        <p:nvSpPr>
          <p:cNvPr id="25" name="正方形/長方形 24"/>
          <p:cNvSpPr/>
          <p:nvPr/>
        </p:nvSpPr>
        <p:spPr>
          <a:xfrm rot="20700000">
            <a:off x="192772" y="2081600"/>
            <a:ext cx="1937994" cy="287069"/>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待望の新決済手段</a:t>
            </a:r>
            <a:endParaRPr kumimoji="1" lang="ja-JP" altLang="en-US" sz="1600" dirty="0">
              <a:solidFill>
                <a:schemeClr val="tx1"/>
              </a:solidFill>
            </a:endParaRPr>
          </a:p>
        </p:txBody>
      </p:sp>
      <p:sp>
        <p:nvSpPr>
          <p:cNvPr id="26" name="正方形/長方形 25"/>
          <p:cNvSpPr/>
          <p:nvPr/>
        </p:nvSpPr>
        <p:spPr>
          <a:xfrm>
            <a:off x="6858000" y="1835696"/>
            <a:ext cx="2880320" cy="166640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dirty="0">
              <a:solidFill>
                <a:schemeClr val="tx1"/>
              </a:solidFill>
            </a:endParaRPr>
          </a:p>
        </p:txBody>
      </p:sp>
      <p:sp>
        <p:nvSpPr>
          <p:cNvPr id="27" name="円/楕円 26"/>
          <p:cNvSpPr/>
          <p:nvPr/>
        </p:nvSpPr>
        <p:spPr>
          <a:xfrm>
            <a:off x="6930008" y="2566000"/>
            <a:ext cx="1323528" cy="7200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dirty="0" smtClean="0">
                <a:solidFill>
                  <a:schemeClr val="tx1"/>
                </a:solidFill>
              </a:rPr>
              <a:t>店舗向け</a:t>
            </a:r>
            <a:endParaRPr lang="en-US" altLang="ja-JP" sz="1200" dirty="0" smtClean="0">
              <a:solidFill>
                <a:schemeClr val="tx1"/>
              </a:solidFill>
            </a:endParaRPr>
          </a:p>
          <a:p>
            <a:pPr algn="ctr"/>
            <a:r>
              <a:rPr kumimoji="1" lang="en-US" altLang="ja-JP" sz="1200" dirty="0" smtClean="0">
                <a:solidFill>
                  <a:schemeClr val="tx1"/>
                </a:solidFill>
              </a:rPr>
              <a:t>3</a:t>
            </a:r>
            <a:r>
              <a:rPr kumimoji="1" lang="ja-JP" altLang="en-US" sz="1200" dirty="0" smtClean="0">
                <a:solidFill>
                  <a:schemeClr val="tx1"/>
                </a:solidFill>
              </a:rPr>
              <a:t>日</a:t>
            </a:r>
            <a:endParaRPr kumimoji="1" lang="en-US" altLang="ja-JP" sz="1200" dirty="0" smtClean="0">
              <a:solidFill>
                <a:schemeClr val="tx1"/>
              </a:solidFill>
            </a:endParaRPr>
          </a:p>
        </p:txBody>
      </p:sp>
      <p:sp>
        <p:nvSpPr>
          <p:cNvPr id="28" name="円/楕円 27"/>
          <p:cNvSpPr/>
          <p:nvPr/>
        </p:nvSpPr>
        <p:spPr>
          <a:xfrm>
            <a:off x="8370168" y="2566000"/>
            <a:ext cx="1323528" cy="7200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dirty="0" smtClean="0">
                <a:solidFill>
                  <a:schemeClr val="tx1"/>
                </a:solidFill>
              </a:rPr>
              <a:t>E</a:t>
            </a:r>
            <a:r>
              <a:rPr lang="ja-JP" altLang="en-US" sz="1200" dirty="0" smtClean="0">
                <a:solidFill>
                  <a:schemeClr val="tx1"/>
                </a:solidFill>
              </a:rPr>
              <a:t>コマース</a:t>
            </a:r>
            <a:endParaRPr lang="en-US" altLang="ja-JP" sz="1200" dirty="0" smtClean="0">
              <a:solidFill>
                <a:schemeClr val="tx1"/>
              </a:solidFill>
            </a:endParaRPr>
          </a:p>
          <a:p>
            <a:pPr algn="ctr"/>
            <a:r>
              <a:rPr lang="en-US" altLang="ja-JP" sz="1200" dirty="0" smtClean="0">
                <a:solidFill>
                  <a:schemeClr val="tx1"/>
                </a:solidFill>
              </a:rPr>
              <a:t>7</a:t>
            </a:r>
            <a:r>
              <a:rPr kumimoji="1" lang="ja-JP" altLang="en-US" sz="1200" dirty="0" smtClean="0">
                <a:solidFill>
                  <a:schemeClr val="tx1"/>
                </a:solidFill>
              </a:rPr>
              <a:t>日</a:t>
            </a:r>
            <a:endParaRPr kumimoji="1" lang="en-US" altLang="ja-JP" sz="1200" dirty="0" smtClean="0">
              <a:solidFill>
                <a:schemeClr val="tx1"/>
              </a:solidFill>
            </a:endParaRPr>
          </a:p>
        </p:txBody>
      </p:sp>
      <p:sp>
        <p:nvSpPr>
          <p:cNvPr id="29" name="テキスト ボックス 28"/>
          <p:cNvSpPr txBox="1"/>
          <p:nvPr/>
        </p:nvSpPr>
        <p:spPr>
          <a:xfrm>
            <a:off x="6930008" y="2277968"/>
            <a:ext cx="2363147" cy="276999"/>
          </a:xfrm>
          <a:prstGeom prst="rect">
            <a:avLst/>
          </a:prstGeom>
          <a:noFill/>
        </p:spPr>
        <p:txBody>
          <a:bodyPr wrap="none" rtlCol="0">
            <a:spAutoFit/>
          </a:bodyPr>
          <a:lstStyle/>
          <a:p>
            <a:r>
              <a:rPr kumimoji="1" lang="ja-JP" altLang="en-US" sz="1200" b="1" dirty="0" smtClean="0"/>
              <a:t>クレジットカード</a:t>
            </a:r>
            <a:r>
              <a:rPr lang="ja-JP" altLang="en-US" sz="1200" b="1" dirty="0" smtClean="0"/>
              <a:t>早期決済サービス</a:t>
            </a:r>
            <a:endParaRPr kumimoji="1" lang="ja-JP" altLang="en-US" sz="1200" b="1" dirty="0"/>
          </a:p>
        </p:txBody>
      </p:sp>
      <p:sp>
        <p:nvSpPr>
          <p:cNvPr id="33" name="テキスト ボックス 32"/>
          <p:cNvSpPr txBox="1"/>
          <p:nvPr/>
        </p:nvSpPr>
        <p:spPr>
          <a:xfrm>
            <a:off x="144016" y="3491880"/>
            <a:ext cx="2132856" cy="1223412"/>
          </a:xfrm>
          <a:prstGeom prst="rect">
            <a:avLst/>
          </a:prstGeom>
          <a:ln w="6350"/>
        </p:spPr>
        <p:style>
          <a:lnRef idx="2">
            <a:schemeClr val="dk1"/>
          </a:lnRef>
          <a:fillRef idx="1">
            <a:schemeClr val="lt1"/>
          </a:fillRef>
          <a:effectRef idx="0">
            <a:schemeClr val="dk1"/>
          </a:effectRef>
          <a:fontRef idx="minor">
            <a:schemeClr val="dk1"/>
          </a:fontRef>
        </p:style>
        <p:txBody>
          <a:bodyPr wrap="square" rtlCol="0">
            <a:spAutoFit/>
          </a:bodyPr>
          <a:lstStyle/>
          <a:p>
            <a:endParaRPr lang="en-US" altLang="ja-JP" sz="1050" dirty="0" smtClean="0"/>
          </a:p>
          <a:p>
            <a:endParaRPr lang="en-US" altLang="ja-JP" sz="1050" dirty="0" smtClean="0"/>
          </a:p>
          <a:p>
            <a:r>
              <a:rPr lang="en-US" altLang="ja-JP" sz="1050" dirty="0" smtClean="0"/>
              <a:t>『</a:t>
            </a:r>
            <a:r>
              <a:rPr lang="ja-JP" altLang="en-US" sz="1050" dirty="0" smtClean="0"/>
              <a:t>早期決済サービス</a:t>
            </a:r>
            <a:r>
              <a:rPr lang="en-US" altLang="ja-JP" sz="1050" dirty="0" smtClean="0"/>
              <a:t>』</a:t>
            </a:r>
            <a:r>
              <a:rPr lang="ja-JP" altLang="en-US" sz="1050" dirty="0" smtClean="0"/>
              <a:t>はクレジット加盟店向け決済代行サービスです。</a:t>
            </a:r>
            <a:endParaRPr lang="en-US" altLang="ja-JP" sz="1050" dirty="0" smtClean="0"/>
          </a:p>
          <a:p>
            <a:r>
              <a:rPr lang="ja-JP" altLang="en-US" sz="1050" dirty="0" smtClean="0"/>
              <a:t>業界最速クラスの決済スピードで貴店のキャッシュフローをサポートいたします。</a:t>
            </a:r>
            <a:endParaRPr kumimoji="1" lang="ja-JP" altLang="en-US" sz="1050" dirty="0"/>
          </a:p>
        </p:txBody>
      </p:sp>
      <p:sp>
        <p:nvSpPr>
          <p:cNvPr id="34" name="正方形/長方形 33"/>
          <p:cNvSpPr/>
          <p:nvPr/>
        </p:nvSpPr>
        <p:spPr>
          <a:xfrm>
            <a:off x="332656" y="5364088"/>
            <a:ext cx="1944216"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smtClean="0">
                <a:solidFill>
                  <a:schemeClr val="tx1"/>
                </a:solidFill>
                <a:latin typeface="+mn-ea"/>
              </a:rPr>
              <a:t>小売業</a:t>
            </a:r>
            <a:endParaRPr kumimoji="1" lang="ja-JP" altLang="en-US" sz="2800" dirty="0">
              <a:solidFill>
                <a:schemeClr val="tx1"/>
              </a:solidFill>
              <a:latin typeface="+mn-ea"/>
            </a:endParaRPr>
          </a:p>
        </p:txBody>
      </p:sp>
      <p:sp>
        <p:nvSpPr>
          <p:cNvPr id="36" name="テキスト ボックス 35"/>
          <p:cNvSpPr txBox="1"/>
          <p:nvPr/>
        </p:nvSpPr>
        <p:spPr>
          <a:xfrm>
            <a:off x="160764" y="4922748"/>
            <a:ext cx="1107996" cy="369332"/>
          </a:xfrm>
          <a:prstGeom prst="rect">
            <a:avLst/>
          </a:prstGeom>
          <a:noFill/>
        </p:spPr>
        <p:txBody>
          <a:bodyPr wrap="square" rtlCol="0">
            <a:spAutoFit/>
          </a:bodyPr>
          <a:lstStyle/>
          <a:p>
            <a:r>
              <a:rPr kumimoji="1" lang="ja-JP" altLang="en-US" dirty="0" smtClean="0">
                <a:latin typeface="HGP創英角ｺﾞｼｯｸUB" pitchFamily="50" charset="-128"/>
                <a:ea typeface="HGP創英角ｺﾞｼｯｸUB" pitchFamily="50" charset="-128"/>
              </a:rPr>
              <a:t>導入事例</a:t>
            </a:r>
            <a:endParaRPr kumimoji="1" lang="ja-JP" altLang="en-US" dirty="0">
              <a:latin typeface="HGP創英角ｺﾞｼｯｸUB" pitchFamily="50" charset="-128"/>
              <a:ea typeface="HGP創英角ｺﾞｼｯｸUB" pitchFamily="50" charset="-128"/>
            </a:endParaRPr>
          </a:p>
        </p:txBody>
      </p:sp>
      <p:sp>
        <p:nvSpPr>
          <p:cNvPr id="37" name="正方形/長方形 36"/>
          <p:cNvSpPr/>
          <p:nvPr/>
        </p:nvSpPr>
        <p:spPr>
          <a:xfrm>
            <a:off x="2420888" y="5364088"/>
            <a:ext cx="1800200"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smtClean="0">
                <a:solidFill>
                  <a:schemeClr val="tx1"/>
                </a:solidFill>
                <a:latin typeface="+mn-ea"/>
              </a:rPr>
              <a:t>飲食業</a:t>
            </a:r>
            <a:endParaRPr kumimoji="1" lang="ja-JP" altLang="en-US" sz="2800" dirty="0">
              <a:solidFill>
                <a:schemeClr val="tx1"/>
              </a:solidFill>
              <a:latin typeface="+mn-ea"/>
            </a:endParaRPr>
          </a:p>
        </p:txBody>
      </p:sp>
      <p:sp>
        <p:nvSpPr>
          <p:cNvPr id="38" name="正方形/長方形 37"/>
          <p:cNvSpPr/>
          <p:nvPr/>
        </p:nvSpPr>
        <p:spPr>
          <a:xfrm>
            <a:off x="4365104" y="5364088"/>
            <a:ext cx="1944216"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smtClean="0">
                <a:solidFill>
                  <a:schemeClr val="tx1"/>
                </a:solidFill>
                <a:latin typeface="+mn-ea"/>
              </a:rPr>
              <a:t>美容業</a:t>
            </a:r>
            <a:endParaRPr kumimoji="1" lang="ja-JP" altLang="en-US" sz="2800" dirty="0">
              <a:solidFill>
                <a:schemeClr val="tx1"/>
              </a:solidFill>
              <a:latin typeface="+mn-ea"/>
            </a:endParaRPr>
          </a:p>
        </p:txBody>
      </p:sp>
      <p:sp>
        <p:nvSpPr>
          <p:cNvPr id="39" name="正方形/長方形 38"/>
          <p:cNvSpPr/>
          <p:nvPr/>
        </p:nvSpPr>
        <p:spPr>
          <a:xfrm>
            <a:off x="332656" y="6084168"/>
            <a:ext cx="1944216" cy="79208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dirty="0" smtClean="0">
                <a:solidFill>
                  <a:schemeClr val="tx1"/>
                </a:solidFill>
                <a:latin typeface="+mn-ea"/>
              </a:rPr>
              <a:t>自動車業</a:t>
            </a:r>
            <a:endParaRPr kumimoji="1" lang="ja-JP" altLang="en-US" sz="2800" dirty="0">
              <a:solidFill>
                <a:schemeClr val="tx1"/>
              </a:solidFill>
              <a:latin typeface="+mn-ea"/>
            </a:endParaRPr>
          </a:p>
        </p:txBody>
      </p:sp>
      <p:sp>
        <p:nvSpPr>
          <p:cNvPr id="41" name="テキスト ボックス 40"/>
          <p:cNvSpPr txBox="1"/>
          <p:nvPr/>
        </p:nvSpPr>
        <p:spPr>
          <a:xfrm>
            <a:off x="4797152" y="2267744"/>
            <a:ext cx="865943" cy="276999"/>
          </a:xfrm>
          <a:prstGeom prst="rect">
            <a:avLst/>
          </a:prstGeom>
          <a:noFill/>
        </p:spPr>
        <p:txBody>
          <a:bodyPr wrap="none" rtlCol="0">
            <a:spAutoFit/>
          </a:bodyPr>
          <a:lstStyle/>
          <a:p>
            <a:r>
              <a:rPr lang="en-US" altLang="ja-JP" sz="1200" dirty="0" smtClean="0">
                <a:latin typeface="HGP創英角ｺﾞｼｯｸUB" pitchFamily="50" charset="-128"/>
                <a:ea typeface="HGP創英角ｺﾞｼｯｸUB" pitchFamily="50" charset="-128"/>
              </a:rPr>
              <a:t>※NEWS</a:t>
            </a:r>
            <a:r>
              <a:rPr lang="ja-JP" altLang="en-US" sz="1200" dirty="0" smtClean="0">
                <a:latin typeface="HGP創英角ｺﾞｼｯｸUB" pitchFamily="50" charset="-128"/>
                <a:ea typeface="HGP創英角ｺﾞｼｯｸUB" pitchFamily="50" charset="-128"/>
              </a:rPr>
              <a:t>へ</a:t>
            </a:r>
            <a:endParaRPr kumimoji="1" lang="ja-JP" altLang="en-US" sz="1200" dirty="0">
              <a:latin typeface="HGP創英角ｺﾞｼｯｸUB" pitchFamily="50" charset="-128"/>
              <a:ea typeface="HGP創英角ｺﾞｼｯｸUB" pitchFamily="50" charset="-128"/>
            </a:endParaRPr>
          </a:p>
        </p:txBody>
      </p:sp>
      <p:sp>
        <p:nvSpPr>
          <p:cNvPr id="42" name="下矢印 41"/>
          <p:cNvSpPr/>
          <p:nvPr/>
        </p:nvSpPr>
        <p:spPr>
          <a:xfrm rot="2700000">
            <a:off x="5190427" y="2037315"/>
            <a:ext cx="243666" cy="194933"/>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爆発 1 42"/>
          <p:cNvSpPr/>
          <p:nvPr/>
        </p:nvSpPr>
        <p:spPr>
          <a:xfrm>
            <a:off x="5229200" y="1691680"/>
            <a:ext cx="936104" cy="432048"/>
          </a:xfrm>
          <a:prstGeom prst="irregularSeal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smtClean="0">
                <a:solidFill>
                  <a:schemeClr val="tx1"/>
                </a:solidFill>
                <a:latin typeface="HGP創英角ｺﾞｼｯｸUB" pitchFamily="50" charset="-128"/>
                <a:ea typeface="HGP創英角ｺﾞｼｯｸUB" pitchFamily="50" charset="-128"/>
              </a:rPr>
              <a:t>クリック</a:t>
            </a:r>
            <a:endParaRPr kumimoji="1" lang="ja-JP" altLang="en-US" sz="800" dirty="0">
              <a:solidFill>
                <a:schemeClr val="tx1"/>
              </a:solidFill>
              <a:latin typeface="HGP創英角ｺﾞｼｯｸUB" pitchFamily="50" charset="-128"/>
              <a:ea typeface="HGP創英角ｺﾞｼｯｸUB" pitchFamily="50" charset="-128"/>
            </a:endParaRPr>
          </a:p>
        </p:txBody>
      </p:sp>
      <p:sp>
        <p:nvSpPr>
          <p:cNvPr id="44" name="正方形/長方形 43"/>
          <p:cNvSpPr/>
          <p:nvPr/>
        </p:nvSpPr>
        <p:spPr>
          <a:xfrm>
            <a:off x="188640" y="7020272"/>
            <a:ext cx="1800200"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48" name="テキスト ボックス 47"/>
          <p:cNvSpPr txBox="1"/>
          <p:nvPr/>
        </p:nvSpPr>
        <p:spPr>
          <a:xfrm>
            <a:off x="188640" y="7072535"/>
            <a:ext cx="1865962" cy="430887"/>
          </a:xfrm>
          <a:prstGeom prst="rect">
            <a:avLst/>
          </a:prstGeom>
          <a:noFill/>
        </p:spPr>
        <p:txBody>
          <a:bodyPr wrap="square" rtlCol="0">
            <a:spAutoFit/>
          </a:bodyPr>
          <a:lstStyle/>
          <a:p>
            <a:r>
              <a:rPr lang="ja-JP" altLang="en-US" sz="1400" dirty="0" smtClean="0"/>
              <a:t>加盟店のみなさまへ</a:t>
            </a:r>
            <a:endParaRPr lang="en-US" altLang="ja-JP" sz="1400" dirty="0" smtClean="0"/>
          </a:p>
          <a:p>
            <a:r>
              <a:rPr kumimoji="1" lang="ja-JP" altLang="en-US" sz="800" dirty="0" smtClean="0"/>
              <a:t>各種変更</a:t>
            </a:r>
            <a:r>
              <a:rPr kumimoji="1" lang="ja-JP" altLang="en-US" sz="800" dirty="0" smtClean="0"/>
              <a:t>手続き</a:t>
            </a:r>
            <a:endParaRPr kumimoji="1" lang="ja-JP" altLang="en-US" sz="800" dirty="0"/>
          </a:p>
        </p:txBody>
      </p:sp>
      <p:sp>
        <p:nvSpPr>
          <p:cNvPr id="49" name="正方形/長方形 48"/>
          <p:cNvSpPr/>
          <p:nvPr/>
        </p:nvSpPr>
        <p:spPr>
          <a:xfrm>
            <a:off x="188640" y="7596336"/>
            <a:ext cx="1800200"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mn-ea"/>
              </a:rPr>
              <a:t>資料を請求する</a:t>
            </a:r>
            <a:endParaRPr kumimoji="1" lang="ja-JP" altLang="en-US" sz="1400" dirty="0">
              <a:solidFill>
                <a:schemeClr val="tx1"/>
              </a:solidFill>
              <a:latin typeface="+mn-ea"/>
            </a:endParaRPr>
          </a:p>
        </p:txBody>
      </p:sp>
      <p:sp>
        <p:nvSpPr>
          <p:cNvPr id="50" name="正方形/長方形 49"/>
          <p:cNvSpPr/>
          <p:nvPr/>
        </p:nvSpPr>
        <p:spPr>
          <a:xfrm>
            <a:off x="188640" y="8028384"/>
            <a:ext cx="1800200"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51" name="テキスト ボックス 50"/>
          <p:cNvSpPr txBox="1"/>
          <p:nvPr/>
        </p:nvSpPr>
        <p:spPr>
          <a:xfrm>
            <a:off x="332656" y="8028384"/>
            <a:ext cx="1579278" cy="461665"/>
          </a:xfrm>
          <a:prstGeom prst="rect">
            <a:avLst/>
          </a:prstGeom>
          <a:noFill/>
        </p:spPr>
        <p:txBody>
          <a:bodyPr wrap="none" rtlCol="0">
            <a:spAutoFit/>
          </a:bodyPr>
          <a:lstStyle/>
          <a:p>
            <a:r>
              <a:rPr lang="ja-JP" altLang="en-US" sz="1200" dirty="0" smtClean="0"/>
              <a:t>自動車関連業界</a:t>
            </a:r>
            <a:endParaRPr lang="en-US" altLang="ja-JP" sz="1200" dirty="0" smtClean="0"/>
          </a:p>
          <a:p>
            <a:r>
              <a:rPr lang="ja-JP" altLang="en-US" sz="1200" dirty="0" smtClean="0"/>
              <a:t>　　早期決済サービス</a:t>
            </a:r>
            <a:endParaRPr kumimoji="1" lang="ja-JP" altLang="en-US" sz="1200" dirty="0"/>
          </a:p>
        </p:txBody>
      </p:sp>
      <p:sp>
        <p:nvSpPr>
          <p:cNvPr id="52" name="テキスト ボックス 51"/>
          <p:cNvSpPr txBox="1"/>
          <p:nvPr/>
        </p:nvSpPr>
        <p:spPr>
          <a:xfrm>
            <a:off x="332656" y="8388424"/>
            <a:ext cx="2566386" cy="523220"/>
          </a:xfrm>
          <a:prstGeom prst="rect">
            <a:avLst/>
          </a:prstGeom>
          <a:noFill/>
        </p:spPr>
        <p:txBody>
          <a:bodyPr wrap="square" rtlCol="0">
            <a:spAutoFit/>
          </a:bodyPr>
          <a:lstStyle/>
          <a:p>
            <a:r>
              <a:rPr kumimoji="1" lang="en-US" altLang="ja-JP" sz="1400" dirty="0" smtClean="0">
                <a:latin typeface="HGP創英角ｺﾞｼｯｸUB" pitchFamily="50" charset="-128"/>
                <a:ea typeface="HGP創英角ｺﾞｼｯｸUB" pitchFamily="50" charset="-128"/>
              </a:rPr>
              <a:t>MS</a:t>
            </a:r>
            <a:r>
              <a:rPr kumimoji="1" lang="ja-JP" altLang="en-US" sz="1400" dirty="0" smtClean="0">
                <a:latin typeface="HGP創英角ｺﾞｼｯｸUB" pitchFamily="50" charset="-128"/>
                <a:ea typeface="HGP創英角ｺﾞｼｯｸUB" pitchFamily="50" charset="-128"/>
              </a:rPr>
              <a:t>カークレジット</a:t>
            </a:r>
            <a:endParaRPr kumimoji="1" lang="en-US" altLang="ja-JP" sz="1400" dirty="0" smtClean="0">
              <a:latin typeface="HGP創英角ｺﾞｼｯｸUB" pitchFamily="50" charset="-128"/>
              <a:ea typeface="HGP創英角ｺﾞｼｯｸUB" pitchFamily="50" charset="-128"/>
            </a:endParaRPr>
          </a:p>
          <a:p>
            <a:r>
              <a:rPr lang="ja-JP" altLang="en-US" sz="1400" dirty="0" smtClean="0">
                <a:latin typeface="HGP創英角ｺﾞｼｯｸUB" pitchFamily="50" charset="-128"/>
                <a:ea typeface="HGP創英角ｺﾞｼｯｸUB" pitchFamily="50" charset="-128"/>
              </a:rPr>
              <a:t>　　　　　　　株式会社</a:t>
            </a:r>
            <a:endParaRPr kumimoji="1" lang="ja-JP" altLang="en-US" sz="1400" dirty="0">
              <a:latin typeface="HGP創英角ｺﾞｼｯｸUB" pitchFamily="50" charset="-128"/>
              <a:ea typeface="HGP創英角ｺﾞｼｯｸUB" pitchFamily="50" charset="-128"/>
            </a:endParaRPr>
          </a:p>
        </p:txBody>
      </p:sp>
      <p:sp>
        <p:nvSpPr>
          <p:cNvPr id="54" name="正方形/長方形 53"/>
          <p:cNvSpPr/>
          <p:nvPr/>
        </p:nvSpPr>
        <p:spPr>
          <a:xfrm>
            <a:off x="2204864" y="7308304"/>
            <a:ext cx="4392488" cy="158417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55" name="テキスト ボックス 54"/>
          <p:cNvSpPr txBox="1"/>
          <p:nvPr/>
        </p:nvSpPr>
        <p:spPr>
          <a:xfrm>
            <a:off x="2204864" y="7002849"/>
            <a:ext cx="2630079" cy="1169551"/>
          </a:xfrm>
          <a:prstGeom prst="rect">
            <a:avLst/>
          </a:prstGeom>
          <a:noFill/>
        </p:spPr>
        <p:txBody>
          <a:bodyPr wrap="none" rtlCol="0">
            <a:spAutoFit/>
          </a:bodyPr>
          <a:lstStyle/>
          <a:p>
            <a:r>
              <a:rPr kumimoji="1" lang="ja-JP" altLang="en-US" sz="1400" dirty="0" smtClean="0"/>
              <a:t>新着情報</a:t>
            </a:r>
            <a:endParaRPr kumimoji="1" lang="en-US" altLang="ja-JP" sz="1400" dirty="0" smtClean="0"/>
          </a:p>
          <a:p>
            <a:endParaRPr lang="en-US" altLang="ja-JP" sz="1400" dirty="0" smtClean="0"/>
          </a:p>
          <a:p>
            <a:r>
              <a:rPr kumimoji="1" lang="en-US" altLang="ja-JP" sz="1400" dirty="0" smtClean="0"/>
              <a:t>2016.</a:t>
            </a:r>
          </a:p>
          <a:p>
            <a:endParaRPr lang="en-US" altLang="ja-JP" sz="1400" dirty="0" smtClean="0"/>
          </a:p>
          <a:p>
            <a:r>
              <a:rPr kumimoji="1" lang="en-US" altLang="ja-JP" sz="1400" dirty="0" smtClean="0"/>
              <a:t>2016.4   GW</a:t>
            </a:r>
            <a:r>
              <a:rPr kumimoji="1" lang="ja-JP" altLang="en-US" sz="1400" dirty="0" smtClean="0"/>
              <a:t>中のご入金について</a:t>
            </a:r>
            <a:endParaRPr kumimoji="1" lang="ja-JP" altLang="en-US" sz="1400" dirty="0"/>
          </a:p>
        </p:txBody>
      </p:sp>
      <p:sp>
        <p:nvSpPr>
          <p:cNvPr id="56" name="テキスト ボックス 55"/>
          <p:cNvSpPr txBox="1"/>
          <p:nvPr/>
        </p:nvSpPr>
        <p:spPr>
          <a:xfrm>
            <a:off x="8342784" y="2096405"/>
            <a:ext cx="1314784" cy="276999"/>
          </a:xfrm>
          <a:prstGeom prst="rect">
            <a:avLst/>
          </a:prstGeom>
          <a:noFill/>
        </p:spPr>
        <p:txBody>
          <a:bodyPr wrap="none" rtlCol="0">
            <a:spAutoFit/>
          </a:bodyPr>
          <a:lstStyle/>
          <a:p>
            <a:r>
              <a:rPr lang="en-US" altLang="ja-JP" sz="1200" dirty="0" smtClean="0">
                <a:latin typeface="HGP創英角ｺﾞｼｯｸUB" pitchFamily="50" charset="-128"/>
                <a:ea typeface="HGP創英角ｺﾞｼｯｸUB" pitchFamily="50" charset="-128"/>
              </a:rPr>
              <a:t>※</a:t>
            </a:r>
            <a:r>
              <a:rPr lang="ja-JP" altLang="en-US" sz="1200" dirty="0" smtClean="0">
                <a:latin typeface="HGP創英角ｺﾞｼｯｸUB" pitchFamily="50" charset="-128"/>
                <a:ea typeface="HGP創英角ｺﾞｼｯｸUB" pitchFamily="50" charset="-128"/>
              </a:rPr>
              <a:t>サービス一覧へ</a:t>
            </a:r>
            <a:endParaRPr kumimoji="1" lang="ja-JP" altLang="en-US" sz="1200" dirty="0">
              <a:latin typeface="HGP創英角ｺﾞｼｯｸUB" pitchFamily="50" charset="-128"/>
              <a:ea typeface="HGP創英角ｺﾞｼｯｸUB" pitchFamily="50" charset="-128"/>
            </a:endParaRPr>
          </a:p>
        </p:txBody>
      </p:sp>
      <p:sp>
        <p:nvSpPr>
          <p:cNvPr id="57" name="下矢印 56"/>
          <p:cNvSpPr/>
          <p:nvPr/>
        </p:nvSpPr>
        <p:spPr>
          <a:xfrm rot="2700000">
            <a:off x="8736060" y="1975529"/>
            <a:ext cx="243666" cy="194933"/>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爆発 1 57"/>
          <p:cNvSpPr/>
          <p:nvPr/>
        </p:nvSpPr>
        <p:spPr>
          <a:xfrm>
            <a:off x="8918848" y="1701904"/>
            <a:ext cx="936104" cy="432048"/>
          </a:xfrm>
          <a:prstGeom prst="irregularSeal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smtClean="0">
                <a:solidFill>
                  <a:schemeClr val="tx1"/>
                </a:solidFill>
                <a:latin typeface="HGP創英角ｺﾞｼｯｸUB" pitchFamily="50" charset="-128"/>
                <a:ea typeface="HGP創英角ｺﾞｼｯｸUB" pitchFamily="50" charset="-128"/>
              </a:rPr>
              <a:t>クリック</a:t>
            </a:r>
            <a:endParaRPr kumimoji="1" lang="ja-JP" altLang="en-US" sz="800" dirty="0">
              <a:solidFill>
                <a:schemeClr val="tx1"/>
              </a:solidFill>
              <a:latin typeface="HGP創英角ｺﾞｼｯｸUB" pitchFamily="50" charset="-128"/>
              <a:ea typeface="HGP創英角ｺﾞｼｯｸUB" pitchFamily="50" charset="-128"/>
            </a:endParaRPr>
          </a:p>
        </p:txBody>
      </p:sp>
      <p:graphicFrame>
        <p:nvGraphicFramePr>
          <p:cNvPr id="46" name="図表 45"/>
          <p:cNvGraphicFramePr/>
          <p:nvPr/>
        </p:nvGraphicFramePr>
        <p:xfrm>
          <a:off x="72008" y="971600"/>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5" name="正方形/長方形 34"/>
          <p:cNvSpPr/>
          <p:nvPr/>
        </p:nvSpPr>
        <p:spPr>
          <a:xfrm>
            <a:off x="-3051720" y="1835696"/>
            <a:ext cx="2880320" cy="166640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ja-JP" sz="1600" dirty="0" smtClean="0">
              <a:solidFill>
                <a:schemeClr val="tx1"/>
              </a:solidFill>
            </a:endParaRPr>
          </a:p>
          <a:p>
            <a:pPr algn="ctr"/>
            <a:endParaRPr lang="en-US" altLang="ja-JP" sz="1600" dirty="0" smtClean="0">
              <a:solidFill>
                <a:schemeClr val="tx1"/>
              </a:solidFill>
            </a:endParaRPr>
          </a:p>
          <a:p>
            <a:pPr algn="ctr"/>
            <a:endParaRPr lang="en-US" altLang="ja-JP" sz="1600" dirty="0" smtClean="0">
              <a:solidFill>
                <a:schemeClr val="tx1"/>
              </a:solidFill>
            </a:endParaRPr>
          </a:p>
        </p:txBody>
      </p:sp>
      <p:pic>
        <p:nvPicPr>
          <p:cNvPr id="40" name="Picture 8" descr="「PAX S90」の画像検索結果">
            <a:hlinkClick r:id="rId7"/>
          </p:cNvPr>
          <p:cNvPicPr>
            <a:picLocks noChangeAspect="1" noChangeArrowheads="1"/>
          </p:cNvPicPr>
          <p:nvPr/>
        </p:nvPicPr>
        <p:blipFill>
          <a:blip r:embed="rId8" cstate="print"/>
          <a:srcRect t="6458"/>
          <a:stretch>
            <a:fillRect/>
          </a:stretch>
        </p:blipFill>
        <p:spPr bwMode="auto">
          <a:xfrm>
            <a:off x="-2979712" y="2483768"/>
            <a:ext cx="1008112" cy="943006"/>
          </a:xfrm>
          <a:prstGeom prst="rect">
            <a:avLst/>
          </a:prstGeom>
          <a:noFill/>
        </p:spPr>
      </p:pic>
      <p:sp>
        <p:nvSpPr>
          <p:cNvPr id="45" name="正方形/長方形 44"/>
          <p:cNvSpPr/>
          <p:nvPr/>
        </p:nvSpPr>
        <p:spPr>
          <a:xfrm>
            <a:off x="-2835696" y="1979712"/>
            <a:ext cx="2520280" cy="360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smtClean="0">
                <a:solidFill>
                  <a:schemeClr val="tx1"/>
                </a:solidFill>
              </a:rPr>
              <a:t>当社独自端末のご案内</a:t>
            </a:r>
            <a:endParaRPr lang="en-US" altLang="ja-JP" b="1" dirty="0" smtClean="0">
              <a:solidFill>
                <a:schemeClr val="tx1"/>
              </a:solidFill>
            </a:endParaRPr>
          </a:p>
        </p:txBody>
      </p:sp>
      <p:sp>
        <p:nvSpPr>
          <p:cNvPr id="53" name="下矢印 52"/>
          <p:cNvSpPr/>
          <p:nvPr/>
        </p:nvSpPr>
        <p:spPr>
          <a:xfrm rot="2700000">
            <a:off x="-974877" y="1461251"/>
            <a:ext cx="243666" cy="194933"/>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爆発 1 58"/>
          <p:cNvSpPr/>
          <p:nvPr/>
        </p:nvSpPr>
        <p:spPr>
          <a:xfrm>
            <a:off x="-936104" y="1115616"/>
            <a:ext cx="936104" cy="432048"/>
          </a:xfrm>
          <a:prstGeom prst="irregularSeal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800" dirty="0" smtClean="0">
                <a:solidFill>
                  <a:schemeClr val="tx1"/>
                </a:solidFill>
                <a:latin typeface="HGP創英角ｺﾞｼｯｸUB" pitchFamily="50" charset="-128"/>
                <a:ea typeface="HGP創英角ｺﾞｼｯｸUB" pitchFamily="50" charset="-128"/>
              </a:rPr>
              <a:t>クリック</a:t>
            </a:r>
            <a:endParaRPr kumimoji="1" lang="ja-JP" altLang="en-US" sz="800" dirty="0">
              <a:solidFill>
                <a:schemeClr val="tx1"/>
              </a:solidFill>
              <a:latin typeface="HGP創英角ｺﾞｼｯｸUB" pitchFamily="50" charset="-128"/>
              <a:ea typeface="HGP創英角ｺﾞｼｯｸUB" pitchFamily="50" charset="-128"/>
            </a:endParaRPr>
          </a:p>
        </p:txBody>
      </p:sp>
      <p:sp>
        <p:nvSpPr>
          <p:cNvPr id="60" name="正方形/長方形 59"/>
          <p:cNvSpPr/>
          <p:nvPr/>
        </p:nvSpPr>
        <p:spPr>
          <a:xfrm>
            <a:off x="-2043608" y="2483768"/>
            <a:ext cx="1800200" cy="9361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smtClean="0">
                <a:solidFill>
                  <a:schemeClr val="tx1"/>
                </a:solidFill>
              </a:rPr>
              <a:t>世界第</a:t>
            </a:r>
            <a:r>
              <a:rPr kumimoji="1" lang="en-US" altLang="ja-JP" sz="1200" dirty="0" smtClean="0">
                <a:solidFill>
                  <a:schemeClr val="tx1"/>
                </a:solidFill>
              </a:rPr>
              <a:t>3</a:t>
            </a:r>
            <a:r>
              <a:rPr kumimoji="1" lang="ja-JP" altLang="en-US" sz="1200" dirty="0" smtClean="0">
                <a:solidFill>
                  <a:schemeClr val="tx1"/>
                </a:solidFill>
              </a:rPr>
              <a:t>位のシェアを誇る</a:t>
            </a:r>
            <a:r>
              <a:rPr kumimoji="1" lang="en-US" altLang="ja-JP" sz="1200" dirty="0" smtClean="0">
                <a:solidFill>
                  <a:schemeClr val="tx1"/>
                </a:solidFill>
              </a:rPr>
              <a:t>PAX</a:t>
            </a:r>
            <a:r>
              <a:rPr kumimoji="1" lang="ja-JP" altLang="en-US" sz="1200" dirty="0" smtClean="0">
                <a:solidFill>
                  <a:schemeClr val="tx1"/>
                </a:solidFill>
              </a:rPr>
              <a:t>社が手掛ける端末をご提供</a:t>
            </a:r>
            <a:endParaRPr kumimoji="1" lang="ja-JP" altLang="en-US" sz="1200" dirty="0">
              <a:solidFill>
                <a:schemeClr val="tx1"/>
              </a:solidFill>
            </a:endParaRPr>
          </a:p>
        </p:txBody>
      </p:sp>
      <p:graphicFrame>
        <p:nvGraphicFramePr>
          <p:cNvPr id="61" name="図表 60"/>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pSp>
        <p:nvGrpSpPr>
          <p:cNvPr id="70" name="グループ化 69"/>
          <p:cNvGrpSpPr/>
          <p:nvPr/>
        </p:nvGrpSpPr>
        <p:grpSpPr>
          <a:xfrm>
            <a:off x="2564904" y="251520"/>
            <a:ext cx="4711143" cy="677108"/>
            <a:chOff x="2564904" y="251520"/>
            <a:chExt cx="4711143" cy="677108"/>
          </a:xfrm>
        </p:grpSpPr>
        <p:sp>
          <p:nvSpPr>
            <p:cNvPr id="6" name="正方形/長方形 5"/>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9" name="テキスト ボックス 8"/>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10" name="正方形/長方形 9"/>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11" name="正方形/長方形 10"/>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62" name="テキスト ボックス 61"/>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sp>
        <p:nvSpPr>
          <p:cNvPr id="65" name="テキスト ボックス 64"/>
          <p:cNvSpPr txBox="1"/>
          <p:nvPr/>
        </p:nvSpPr>
        <p:spPr>
          <a:xfrm>
            <a:off x="2291730" y="3491880"/>
            <a:ext cx="2204864" cy="1384995"/>
          </a:xfrm>
          <a:prstGeom prst="rect">
            <a:avLst/>
          </a:prstGeom>
          <a:ln w="6350"/>
        </p:spPr>
        <p:style>
          <a:lnRef idx="2">
            <a:schemeClr val="dk1"/>
          </a:lnRef>
          <a:fillRef idx="1">
            <a:schemeClr val="lt1"/>
          </a:fillRef>
          <a:effectRef idx="0">
            <a:schemeClr val="dk1"/>
          </a:effectRef>
          <a:fontRef idx="minor">
            <a:schemeClr val="dk1"/>
          </a:fontRef>
        </p:style>
        <p:txBody>
          <a:bodyPr wrap="square" rtlCol="0">
            <a:spAutoFit/>
          </a:bodyPr>
          <a:lstStyle/>
          <a:p>
            <a:endParaRPr kumimoji="1" lang="en-US" altLang="ja-JP" sz="1050" dirty="0" smtClean="0"/>
          </a:p>
          <a:p>
            <a:endParaRPr lang="en-US" altLang="ja-JP" sz="1050" dirty="0" smtClean="0">
              <a:solidFill>
                <a:srgbClr val="7030A0"/>
              </a:solidFill>
            </a:endParaRPr>
          </a:p>
          <a:p>
            <a:r>
              <a:rPr kumimoji="1" lang="en-US" altLang="ja-JP" sz="1050" dirty="0" smtClean="0">
                <a:solidFill>
                  <a:srgbClr val="7030A0"/>
                </a:solidFill>
              </a:rPr>
              <a:t>『</a:t>
            </a:r>
            <a:r>
              <a:rPr kumimoji="1" lang="en-US" altLang="ja-JP" sz="1050" dirty="0" err="1" smtClean="0">
                <a:solidFill>
                  <a:srgbClr val="7030A0"/>
                </a:solidFill>
              </a:rPr>
              <a:t>WeChat</a:t>
            </a:r>
            <a:r>
              <a:rPr kumimoji="1" lang="ja-JP" altLang="en-US" sz="1050" dirty="0" smtClean="0">
                <a:solidFill>
                  <a:srgbClr val="7030A0"/>
                </a:solidFill>
              </a:rPr>
              <a:t>　</a:t>
            </a:r>
            <a:r>
              <a:rPr kumimoji="1" lang="en-US" altLang="ja-JP" sz="1050" dirty="0" smtClean="0">
                <a:solidFill>
                  <a:srgbClr val="7030A0"/>
                </a:solidFill>
              </a:rPr>
              <a:t>Pay』</a:t>
            </a:r>
            <a:r>
              <a:rPr kumimoji="1" lang="ja-JP" altLang="en-US" sz="1050" dirty="0" smtClean="0">
                <a:solidFill>
                  <a:srgbClr val="7030A0"/>
                </a:solidFill>
              </a:rPr>
              <a:t>は</a:t>
            </a:r>
            <a:r>
              <a:rPr kumimoji="1" lang="ja-JP" altLang="en-US" sz="1050" dirty="0" smtClean="0">
                <a:solidFill>
                  <a:srgbClr val="7030A0"/>
                </a:solidFill>
              </a:rPr>
              <a:t>中国人観光客に向けた独自の決済手段で</a:t>
            </a:r>
            <a:r>
              <a:rPr lang="ja-JP" altLang="en-US" sz="1050" dirty="0" smtClean="0">
                <a:solidFill>
                  <a:srgbClr val="7030A0"/>
                </a:solidFill>
              </a:rPr>
              <a:t>、マーチャント・サポートは日本の公式パートナーとして貴店をお手伝いいたします。</a:t>
            </a:r>
            <a:endParaRPr lang="en-US" altLang="ja-JP" sz="1050" dirty="0" smtClean="0">
              <a:solidFill>
                <a:srgbClr val="7030A0"/>
              </a:solidFill>
            </a:endParaRPr>
          </a:p>
          <a:p>
            <a:endParaRPr kumimoji="1" lang="ja-JP" altLang="en-US" sz="1050" dirty="0"/>
          </a:p>
        </p:txBody>
      </p:sp>
      <p:sp>
        <p:nvSpPr>
          <p:cNvPr id="66" name="テキスト ボックス 65"/>
          <p:cNvSpPr txBox="1"/>
          <p:nvPr/>
        </p:nvSpPr>
        <p:spPr>
          <a:xfrm>
            <a:off x="4509120" y="3491880"/>
            <a:ext cx="2204864" cy="1223412"/>
          </a:xfrm>
          <a:prstGeom prst="rect">
            <a:avLst/>
          </a:prstGeom>
          <a:ln w="6350"/>
        </p:spPr>
        <p:style>
          <a:lnRef idx="2">
            <a:schemeClr val="dk1"/>
          </a:lnRef>
          <a:fillRef idx="1">
            <a:schemeClr val="lt1"/>
          </a:fillRef>
          <a:effectRef idx="0">
            <a:schemeClr val="dk1"/>
          </a:effectRef>
          <a:fontRef idx="minor">
            <a:schemeClr val="dk1"/>
          </a:fontRef>
        </p:style>
        <p:txBody>
          <a:bodyPr wrap="square" rtlCol="0">
            <a:spAutoFit/>
          </a:bodyPr>
          <a:lstStyle/>
          <a:p>
            <a:endParaRPr kumimoji="1" lang="en-US" altLang="ja-JP" sz="1050" dirty="0" smtClean="0"/>
          </a:p>
          <a:p>
            <a:endParaRPr lang="en-US" altLang="ja-JP" sz="1050" dirty="0" smtClean="0"/>
          </a:p>
          <a:p>
            <a:r>
              <a:rPr kumimoji="1" lang="ja-JP" altLang="en-US" sz="1050" dirty="0" smtClean="0"/>
              <a:t>世界第</a:t>
            </a:r>
            <a:r>
              <a:rPr kumimoji="1" lang="en-US" altLang="ja-JP" sz="1050" dirty="0" smtClean="0"/>
              <a:t>3</a:t>
            </a:r>
            <a:r>
              <a:rPr kumimoji="1" lang="ja-JP" altLang="en-US" sz="1050" dirty="0" smtClean="0"/>
              <a:t>位のシェア率を誇る</a:t>
            </a:r>
            <a:r>
              <a:rPr kumimoji="1" lang="en-US" altLang="ja-JP" sz="1050" dirty="0" smtClean="0"/>
              <a:t>PAX</a:t>
            </a:r>
            <a:r>
              <a:rPr kumimoji="1" lang="ja-JP" altLang="en-US" sz="1050" dirty="0" smtClean="0"/>
              <a:t>社の</a:t>
            </a:r>
            <a:r>
              <a:rPr lang="ja-JP" altLang="en-US" sz="1050" dirty="0" smtClean="0"/>
              <a:t>クレジット端末機です</a:t>
            </a:r>
            <a:r>
              <a:rPr kumimoji="1" lang="ja-JP" altLang="en-US" sz="1050" dirty="0" smtClean="0"/>
              <a:t>。</a:t>
            </a:r>
            <a:endParaRPr kumimoji="1" lang="en-US" altLang="ja-JP" sz="1050" dirty="0" smtClean="0"/>
          </a:p>
          <a:p>
            <a:r>
              <a:rPr lang="ja-JP" altLang="en-US" sz="1050" dirty="0" smtClean="0"/>
              <a:t>独自の仕入れルートを持つマーチャント・サポートは貴店のニーズにお応えいたします。</a:t>
            </a:r>
            <a:endParaRPr kumimoji="1" lang="ja-JP" altLang="en-US" sz="1050" dirty="0"/>
          </a:p>
        </p:txBody>
      </p:sp>
      <p:sp>
        <p:nvSpPr>
          <p:cNvPr id="67" name="テキスト ボックス 66"/>
          <p:cNvSpPr txBox="1"/>
          <p:nvPr/>
        </p:nvSpPr>
        <p:spPr>
          <a:xfrm>
            <a:off x="260648" y="3544143"/>
            <a:ext cx="1944216" cy="307777"/>
          </a:xfrm>
          <a:prstGeom prst="rect">
            <a:avLst/>
          </a:prstGeom>
          <a:ln w="6350">
            <a:noFill/>
          </a:ln>
        </p:spPr>
        <p:style>
          <a:lnRef idx="2">
            <a:schemeClr val="dk1"/>
          </a:lnRef>
          <a:fillRef idx="1">
            <a:schemeClr val="lt1"/>
          </a:fillRef>
          <a:effectRef idx="0">
            <a:schemeClr val="dk1"/>
          </a:effectRef>
          <a:fontRef idx="minor">
            <a:schemeClr val="dk1"/>
          </a:fontRef>
        </p:style>
        <p:txBody>
          <a:bodyPr wrap="square" rtlCol="0">
            <a:spAutoFit/>
          </a:bodyPr>
          <a:lstStyle/>
          <a:p>
            <a:r>
              <a:rPr kumimoji="1" lang="ja-JP" altLang="en-US" sz="1400" dirty="0" smtClean="0"/>
              <a:t>≪早期決済サービス≫</a:t>
            </a:r>
            <a:endParaRPr kumimoji="1" lang="ja-JP" altLang="en-US" sz="1400" dirty="0"/>
          </a:p>
        </p:txBody>
      </p:sp>
      <p:sp>
        <p:nvSpPr>
          <p:cNvPr id="68" name="テキスト ボックス 67"/>
          <p:cNvSpPr txBox="1"/>
          <p:nvPr/>
        </p:nvSpPr>
        <p:spPr>
          <a:xfrm>
            <a:off x="2624386" y="3551362"/>
            <a:ext cx="1584176" cy="307777"/>
          </a:xfrm>
          <a:prstGeom prst="rect">
            <a:avLst/>
          </a:prstGeom>
          <a:ln w="6350">
            <a:noFill/>
          </a:ln>
        </p:spPr>
        <p:style>
          <a:lnRef idx="2">
            <a:schemeClr val="dk1"/>
          </a:lnRef>
          <a:fillRef idx="1">
            <a:schemeClr val="lt1"/>
          </a:fillRef>
          <a:effectRef idx="0">
            <a:schemeClr val="dk1"/>
          </a:effectRef>
          <a:fontRef idx="minor">
            <a:schemeClr val="dk1"/>
          </a:fontRef>
        </p:style>
        <p:txBody>
          <a:bodyPr wrap="square" rtlCol="0">
            <a:spAutoFit/>
          </a:bodyPr>
          <a:lstStyle/>
          <a:p>
            <a:r>
              <a:rPr kumimoji="1" lang="ja-JP" altLang="en-US" sz="1400" dirty="0" smtClean="0">
                <a:solidFill>
                  <a:srgbClr val="7030A0"/>
                </a:solidFill>
              </a:rPr>
              <a:t>≪</a:t>
            </a:r>
            <a:r>
              <a:rPr kumimoji="1" lang="en-US" altLang="ja-JP" sz="1400" dirty="0" err="1" smtClean="0">
                <a:solidFill>
                  <a:srgbClr val="7030A0"/>
                </a:solidFill>
              </a:rPr>
              <a:t>WeChat</a:t>
            </a:r>
            <a:r>
              <a:rPr kumimoji="1" lang="ja-JP" altLang="en-US" sz="1400" dirty="0" smtClean="0">
                <a:solidFill>
                  <a:srgbClr val="7030A0"/>
                </a:solidFill>
              </a:rPr>
              <a:t>　</a:t>
            </a:r>
            <a:r>
              <a:rPr kumimoji="1" lang="en-US" altLang="ja-JP" sz="1400" dirty="0" smtClean="0">
                <a:solidFill>
                  <a:srgbClr val="7030A0"/>
                </a:solidFill>
              </a:rPr>
              <a:t>Pay</a:t>
            </a:r>
            <a:r>
              <a:rPr kumimoji="1" lang="ja-JP" altLang="en-US" sz="1400" dirty="0" smtClean="0">
                <a:solidFill>
                  <a:srgbClr val="7030A0"/>
                </a:solidFill>
              </a:rPr>
              <a:t>≫</a:t>
            </a:r>
            <a:endParaRPr kumimoji="1" lang="ja-JP" altLang="en-US" sz="1400" dirty="0">
              <a:solidFill>
                <a:srgbClr val="7030A0"/>
              </a:solidFill>
            </a:endParaRPr>
          </a:p>
        </p:txBody>
      </p:sp>
      <p:sp>
        <p:nvSpPr>
          <p:cNvPr id="69" name="テキスト ボックス 68"/>
          <p:cNvSpPr txBox="1"/>
          <p:nvPr/>
        </p:nvSpPr>
        <p:spPr>
          <a:xfrm>
            <a:off x="4653136" y="3544143"/>
            <a:ext cx="1944216" cy="307777"/>
          </a:xfrm>
          <a:prstGeom prst="rect">
            <a:avLst/>
          </a:prstGeom>
          <a:ln w="6350">
            <a:noFill/>
          </a:ln>
        </p:spPr>
        <p:style>
          <a:lnRef idx="2">
            <a:schemeClr val="dk1"/>
          </a:lnRef>
          <a:fillRef idx="1">
            <a:schemeClr val="lt1"/>
          </a:fillRef>
          <a:effectRef idx="0">
            <a:schemeClr val="dk1"/>
          </a:effectRef>
          <a:fontRef idx="minor">
            <a:schemeClr val="dk1"/>
          </a:fontRef>
        </p:style>
        <p:txBody>
          <a:bodyPr wrap="square" rtlCol="0">
            <a:spAutoFit/>
          </a:bodyPr>
          <a:lstStyle/>
          <a:p>
            <a:r>
              <a:rPr kumimoji="1" lang="ja-JP" altLang="en-US" sz="1400" dirty="0" smtClean="0"/>
              <a:t>≪</a:t>
            </a:r>
            <a:r>
              <a:rPr kumimoji="1" lang="en-US" altLang="ja-JP" sz="1400" dirty="0" smtClean="0"/>
              <a:t>PAX</a:t>
            </a:r>
            <a:r>
              <a:rPr kumimoji="1" lang="ja-JP" altLang="en-US" sz="1400" dirty="0" smtClean="0"/>
              <a:t>社独自端末機≫</a:t>
            </a:r>
            <a:endParaRPr kumimoji="1" lang="ja-JP" altLang="en-US" sz="1400" dirty="0"/>
          </a:p>
        </p:txBody>
      </p:sp>
      <p:sp>
        <p:nvSpPr>
          <p:cNvPr id="71" name="テキスト ボックス 70"/>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63" name="正方形/長方形 62"/>
          <p:cNvSpPr/>
          <p:nvPr/>
        </p:nvSpPr>
        <p:spPr>
          <a:xfrm>
            <a:off x="2420888" y="6084168"/>
            <a:ext cx="1800200"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000" dirty="0" err="1" smtClean="0">
                <a:solidFill>
                  <a:srgbClr val="7030A0"/>
                </a:solidFill>
                <a:latin typeface="+mn-ea"/>
              </a:rPr>
              <a:t>WeChat</a:t>
            </a:r>
            <a:r>
              <a:rPr lang="en-US" altLang="ja-JP" sz="2000" dirty="0" smtClean="0">
                <a:solidFill>
                  <a:srgbClr val="7030A0"/>
                </a:solidFill>
                <a:latin typeface="+mn-ea"/>
              </a:rPr>
              <a:t> Pay</a:t>
            </a:r>
            <a:endParaRPr kumimoji="1" lang="ja-JP" altLang="en-US" sz="2000" dirty="0">
              <a:solidFill>
                <a:srgbClr val="7030A0"/>
              </a:solidFill>
              <a:latin typeface="+mn-ea"/>
            </a:endParaRPr>
          </a:p>
        </p:txBody>
      </p:sp>
      <p:sp>
        <p:nvSpPr>
          <p:cNvPr id="64" name="テキスト ボックス 63"/>
          <p:cNvSpPr txBox="1"/>
          <p:nvPr/>
        </p:nvSpPr>
        <p:spPr>
          <a:xfrm>
            <a:off x="548680" y="7812360"/>
            <a:ext cx="1865962" cy="215444"/>
          </a:xfrm>
          <a:prstGeom prst="rect">
            <a:avLst/>
          </a:prstGeom>
          <a:noFill/>
        </p:spPr>
        <p:txBody>
          <a:bodyPr wrap="square" rtlCol="0">
            <a:spAutoFit/>
          </a:bodyPr>
          <a:lstStyle/>
          <a:p>
            <a:r>
              <a:rPr kumimoji="1" lang="ja-JP" altLang="en-US" sz="800" dirty="0" smtClean="0"/>
              <a:t>資料のご請求はこちらから</a:t>
            </a:r>
            <a:endParaRPr kumimoji="1" lang="ja-JP" altLang="en-US" sz="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188640" y="17029384"/>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sp>
        <p:nvSpPr>
          <p:cNvPr id="33" name="正方形/長方形 32"/>
          <p:cNvSpPr/>
          <p:nvPr/>
        </p:nvSpPr>
        <p:spPr>
          <a:xfrm>
            <a:off x="2376148" y="8604448"/>
            <a:ext cx="576064" cy="36004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000" dirty="0" smtClean="0">
                <a:solidFill>
                  <a:schemeClr val="tx1"/>
                </a:solidFill>
                <a:latin typeface="+mn-ea"/>
              </a:rPr>
              <a:t>祝日</a:t>
            </a:r>
            <a:r>
              <a:rPr lang="en-US" altLang="ja-JP" sz="1000" dirty="0" smtClean="0">
                <a:latin typeface="+mn-ea"/>
              </a:rPr>
              <a:t> </a:t>
            </a:r>
          </a:p>
          <a:p>
            <a:pPr algn="ctr"/>
            <a:endParaRPr lang="en-US" altLang="ja-JP" sz="1000" dirty="0" smtClean="0">
              <a:latin typeface="+mn-ea"/>
            </a:endParaRPr>
          </a:p>
        </p:txBody>
      </p:sp>
      <p:sp>
        <p:nvSpPr>
          <p:cNvPr id="37" name="正方形/長方形 36"/>
          <p:cNvSpPr/>
          <p:nvPr/>
        </p:nvSpPr>
        <p:spPr>
          <a:xfrm>
            <a:off x="1415330" y="2195736"/>
            <a:ext cx="5184576" cy="72008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テキスト ボックス 37"/>
          <p:cNvSpPr txBox="1"/>
          <p:nvPr/>
        </p:nvSpPr>
        <p:spPr>
          <a:xfrm>
            <a:off x="1415330" y="2195736"/>
            <a:ext cx="2687285" cy="630942"/>
          </a:xfrm>
          <a:prstGeom prst="rect">
            <a:avLst/>
          </a:prstGeom>
          <a:noFill/>
        </p:spPr>
        <p:txBody>
          <a:bodyPr wrap="square" rtlCol="0">
            <a:spAutoFit/>
          </a:bodyPr>
          <a:lstStyle/>
          <a:p>
            <a:pPr algn="ctr"/>
            <a:r>
              <a:rPr lang="ja-JP" altLang="en-US" sz="1100" dirty="0" smtClean="0"/>
              <a:t>店舗向け早期決済サービス</a:t>
            </a:r>
          </a:p>
          <a:p>
            <a:pPr algn="ctr"/>
            <a:r>
              <a:rPr lang="ja-JP" altLang="en-US" sz="2400" dirty="0" smtClean="0">
                <a:latin typeface="HGP創英角ｺﾞｼｯｸUB" pitchFamily="50" charset="-128"/>
                <a:ea typeface="HGP創英角ｺﾞｼｯｸUB" pitchFamily="50" charset="-128"/>
              </a:rPr>
              <a:t>特徴・メリット</a:t>
            </a:r>
          </a:p>
        </p:txBody>
      </p:sp>
      <p:sp>
        <p:nvSpPr>
          <p:cNvPr id="40" name="フリーフォーム 39"/>
          <p:cNvSpPr/>
          <p:nvPr/>
        </p:nvSpPr>
        <p:spPr>
          <a:xfrm>
            <a:off x="5688516" y="2195736"/>
            <a:ext cx="930876" cy="387179"/>
          </a:xfrm>
          <a:custGeom>
            <a:avLst/>
            <a:gdLst>
              <a:gd name="connsiteX0" fmla="*/ 0 w 930876"/>
              <a:gd name="connsiteY0" fmla="*/ 0 h 387179"/>
              <a:gd name="connsiteX1" fmla="*/ 494270 w 930876"/>
              <a:gd name="connsiteY1" fmla="*/ 111211 h 387179"/>
              <a:gd name="connsiteX2" fmla="*/ 864973 w 930876"/>
              <a:gd name="connsiteY2" fmla="*/ 345990 h 387179"/>
              <a:gd name="connsiteX3" fmla="*/ 889686 w 930876"/>
              <a:gd name="connsiteY3" fmla="*/ 358346 h 387179"/>
            </a:gdLst>
            <a:ahLst/>
            <a:cxnLst>
              <a:cxn ang="0">
                <a:pos x="connsiteX0" y="connsiteY0"/>
              </a:cxn>
              <a:cxn ang="0">
                <a:pos x="connsiteX1" y="connsiteY1"/>
              </a:cxn>
              <a:cxn ang="0">
                <a:pos x="connsiteX2" y="connsiteY2"/>
              </a:cxn>
              <a:cxn ang="0">
                <a:pos x="connsiteX3" y="connsiteY3"/>
              </a:cxn>
            </a:cxnLst>
            <a:rect l="l" t="t" r="r" b="b"/>
            <a:pathLst>
              <a:path w="930876" h="387179">
                <a:moveTo>
                  <a:pt x="0" y="0"/>
                </a:moveTo>
                <a:cubicBezTo>
                  <a:pt x="175054" y="26773"/>
                  <a:pt x="350108" y="53546"/>
                  <a:pt x="494270" y="111211"/>
                </a:cubicBezTo>
                <a:cubicBezTo>
                  <a:pt x="638432" y="168876"/>
                  <a:pt x="799070" y="304801"/>
                  <a:pt x="864973" y="345990"/>
                </a:cubicBezTo>
                <a:cubicBezTo>
                  <a:pt x="930876" y="387179"/>
                  <a:pt x="910281" y="372762"/>
                  <a:pt x="889686" y="358346"/>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5" name="フリーフォーム 44"/>
          <p:cNvSpPr/>
          <p:nvPr/>
        </p:nvSpPr>
        <p:spPr>
          <a:xfrm>
            <a:off x="5182168" y="2209288"/>
            <a:ext cx="1433383" cy="605482"/>
          </a:xfrm>
          <a:custGeom>
            <a:avLst/>
            <a:gdLst>
              <a:gd name="connsiteX0" fmla="*/ 0 w 1433383"/>
              <a:gd name="connsiteY0" fmla="*/ 0 h 605482"/>
              <a:gd name="connsiteX1" fmla="*/ 778475 w 1433383"/>
              <a:gd name="connsiteY1" fmla="*/ 234779 h 605482"/>
              <a:gd name="connsiteX2" fmla="*/ 1433383 w 1433383"/>
              <a:gd name="connsiteY2" fmla="*/ 605482 h 605482"/>
            </a:gdLst>
            <a:ahLst/>
            <a:cxnLst>
              <a:cxn ang="0">
                <a:pos x="connsiteX0" y="connsiteY0"/>
              </a:cxn>
              <a:cxn ang="0">
                <a:pos x="connsiteX1" y="connsiteY1"/>
              </a:cxn>
              <a:cxn ang="0">
                <a:pos x="connsiteX2" y="connsiteY2"/>
              </a:cxn>
            </a:cxnLst>
            <a:rect l="l" t="t" r="r" b="b"/>
            <a:pathLst>
              <a:path w="1433383" h="605482">
                <a:moveTo>
                  <a:pt x="0" y="0"/>
                </a:moveTo>
                <a:cubicBezTo>
                  <a:pt x="269789" y="66932"/>
                  <a:pt x="539578" y="133865"/>
                  <a:pt x="778475" y="234779"/>
                </a:cubicBezTo>
                <a:cubicBezTo>
                  <a:pt x="1017372" y="335693"/>
                  <a:pt x="1225377" y="470587"/>
                  <a:pt x="1433383" y="605482"/>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52" name="直線コネクタ 51"/>
          <p:cNvCxnSpPr/>
          <p:nvPr/>
        </p:nvCxnSpPr>
        <p:spPr>
          <a:xfrm>
            <a:off x="1415330" y="2195736"/>
            <a:ext cx="5184576"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正方形/長方形 52"/>
          <p:cNvSpPr/>
          <p:nvPr/>
        </p:nvSpPr>
        <p:spPr>
          <a:xfrm>
            <a:off x="1487338" y="3131840"/>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業界最速の</a:t>
            </a:r>
            <a:r>
              <a:rPr lang="en-US" altLang="ja-JP" sz="1400" dirty="0" smtClean="0">
                <a:solidFill>
                  <a:schemeClr val="tx1"/>
                </a:solidFill>
                <a:latin typeface="HGP創英角ｺﾞｼｯｸUB" pitchFamily="50" charset="-128"/>
                <a:ea typeface="HGP創英角ｺﾞｼｯｸUB" pitchFamily="50" charset="-128"/>
              </a:rPr>
              <a:t>3</a:t>
            </a:r>
            <a:r>
              <a:rPr lang="ja-JP" altLang="en-US" sz="1400" dirty="0" smtClean="0">
                <a:solidFill>
                  <a:schemeClr val="tx1"/>
                </a:solidFill>
                <a:latin typeface="HGP創英角ｺﾞｼｯｸUB" pitchFamily="50" charset="-128"/>
                <a:ea typeface="HGP創英角ｺﾞｼｯｸUB" pitchFamily="50" charset="-128"/>
              </a:rPr>
              <a:t>日後決済を実現</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54" name="円/楕円 53"/>
          <p:cNvSpPr/>
          <p:nvPr/>
        </p:nvSpPr>
        <p:spPr>
          <a:xfrm>
            <a:off x="1543012" y="3024895"/>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55" name="テキスト ボックス 54"/>
          <p:cNvSpPr txBox="1"/>
          <p:nvPr/>
        </p:nvSpPr>
        <p:spPr>
          <a:xfrm>
            <a:off x="1464758" y="3029985"/>
            <a:ext cx="596638" cy="400110"/>
          </a:xfrm>
          <a:prstGeom prst="rect">
            <a:avLst/>
          </a:prstGeom>
          <a:noFill/>
        </p:spPr>
        <p:txBody>
          <a:bodyPr wrap="none" rtlCol="0">
            <a:spAutoFit/>
          </a:bodyPr>
          <a:lstStyle/>
          <a:p>
            <a:r>
              <a:rPr kumimoji="1" lang="ja-JP" altLang="en-US" sz="1100" dirty="0" smtClean="0"/>
              <a:t>特</a:t>
            </a:r>
            <a:r>
              <a:rPr kumimoji="1" lang="en-US" altLang="ja-JP" sz="2000" dirty="0" smtClean="0"/>
              <a:t>1</a:t>
            </a:r>
            <a:r>
              <a:rPr kumimoji="1" lang="ja-JP" altLang="en-US" sz="1100" dirty="0" smtClean="0"/>
              <a:t>徴</a:t>
            </a:r>
            <a:endParaRPr kumimoji="1" lang="ja-JP" altLang="en-US" sz="1100" dirty="0"/>
          </a:p>
        </p:txBody>
      </p:sp>
      <p:sp>
        <p:nvSpPr>
          <p:cNvPr id="56" name="テキスト ボックス 55"/>
          <p:cNvSpPr txBox="1"/>
          <p:nvPr/>
        </p:nvSpPr>
        <p:spPr>
          <a:xfrm>
            <a:off x="1556792" y="3491880"/>
            <a:ext cx="4899098" cy="861774"/>
          </a:xfrm>
          <a:prstGeom prst="rect">
            <a:avLst/>
          </a:prstGeom>
          <a:noFill/>
        </p:spPr>
        <p:txBody>
          <a:bodyPr wrap="none" rtlCol="0">
            <a:spAutoFit/>
          </a:bodyPr>
          <a:lstStyle/>
          <a:p>
            <a:r>
              <a:rPr lang="ja-JP" altLang="en-US" sz="1000" dirty="0" smtClean="0"/>
              <a:t>今後、ますます拡大する</a:t>
            </a:r>
            <a:r>
              <a:rPr lang="ja-JP" altLang="en-US" sz="1000" dirty="0" err="1" smtClean="0"/>
              <a:t>で</a:t>
            </a:r>
            <a:r>
              <a:rPr lang="ja-JP" altLang="en-US" sz="1000" dirty="0" smtClean="0"/>
              <a:t>あろうクレジットカード取引は、他社に差をつけ、</a:t>
            </a:r>
            <a:endParaRPr lang="en-US" altLang="ja-JP" sz="1000" dirty="0" smtClean="0"/>
          </a:p>
          <a:p>
            <a:r>
              <a:rPr lang="ja-JP" altLang="en-US" sz="1000" dirty="0" smtClean="0"/>
              <a:t>ビジネスチャンスを勝ち取るための重要なポイントです。</a:t>
            </a:r>
            <a:endParaRPr lang="en-US" altLang="ja-JP" sz="1000" dirty="0" smtClean="0"/>
          </a:p>
          <a:p>
            <a:r>
              <a:rPr lang="ja-JP" altLang="en-US" sz="1000" dirty="0" smtClean="0"/>
              <a:t>売上計上</a:t>
            </a:r>
            <a:r>
              <a:rPr lang="en-US" altLang="ja-JP" sz="1000" dirty="0" smtClean="0"/>
              <a:t>3</a:t>
            </a:r>
            <a:r>
              <a:rPr lang="ja-JP" altLang="en-US" sz="1000" dirty="0" smtClean="0"/>
              <a:t>日後（銀行営業日）の決済を可能にした早期決済サービスなら、</a:t>
            </a:r>
            <a:endParaRPr lang="en-US" altLang="ja-JP" sz="1000" dirty="0" smtClean="0"/>
          </a:p>
          <a:p>
            <a:r>
              <a:rPr lang="ja-JP" altLang="en-US" sz="1000" dirty="0" smtClean="0"/>
              <a:t>加速するビジネスシーンに素早く対応。スピーディーな決済システムにより、</a:t>
            </a:r>
            <a:endParaRPr lang="en-US" altLang="ja-JP" sz="1000" dirty="0" smtClean="0"/>
          </a:p>
          <a:p>
            <a:r>
              <a:rPr lang="ja-JP" altLang="en-US" sz="1000" dirty="0" smtClean="0"/>
              <a:t>円滑なキャッシュフローをサポートし、限りなく現金決済に近い資金運用を可能にします。</a:t>
            </a:r>
            <a:endParaRPr kumimoji="1" lang="ja-JP" altLang="en-US" sz="1000" dirty="0"/>
          </a:p>
        </p:txBody>
      </p:sp>
      <p:sp>
        <p:nvSpPr>
          <p:cNvPr id="57" name="正方形/長方形 56"/>
          <p:cNvSpPr/>
          <p:nvPr/>
        </p:nvSpPr>
        <p:spPr>
          <a:xfrm>
            <a:off x="1415330" y="4427984"/>
            <a:ext cx="5184576" cy="72008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直線コネクタ 57"/>
          <p:cNvCxnSpPr/>
          <p:nvPr/>
        </p:nvCxnSpPr>
        <p:spPr>
          <a:xfrm>
            <a:off x="1559346" y="4825095"/>
            <a:ext cx="48245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テキスト ボックス 58"/>
          <p:cNvSpPr txBox="1"/>
          <p:nvPr/>
        </p:nvSpPr>
        <p:spPr>
          <a:xfrm>
            <a:off x="1487338" y="4465055"/>
            <a:ext cx="5014514" cy="615553"/>
          </a:xfrm>
          <a:prstGeom prst="rect">
            <a:avLst/>
          </a:prstGeom>
          <a:noFill/>
        </p:spPr>
        <p:txBody>
          <a:bodyPr wrap="none" rtlCol="0">
            <a:spAutoFit/>
          </a:bodyPr>
          <a:lstStyle/>
          <a:p>
            <a:r>
              <a:rPr lang="en-US" altLang="ja-JP" sz="1000" dirty="0" smtClean="0"/>
              <a:t>3</a:t>
            </a:r>
            <a:r>
              <a:rPr lang="ja-JP" altLang="en-US" sz="1000" dirty="0" smtClean="0"/>
              <a:t>日後決済を実現した</a:t>
            </a:r>
            <a:r>
              <a:rPr lang="ja-JP" altLang="en-US" sz="1400" b="1" dirty="0" smtClean="0"/>
              <a:t>「早期決済サービス」</a:t>
            </a:r>
            <a:r>
              <a:rPr lang="ja-JP" altLang="en-US" sz="1000" dirty="0" smtClean="0"/>
              <a:t>とは</a:t>
            </a:r>
            <a:endParaRPr lang="en-US" altLang="ja-JP" sz="1000" dirty="0" smtClean="0"/>
          </a:p>
          <a:p>
            <a:endParaRPr kumimoji="1" lang="en-US" altLang="ja-JP" sz="1000" dirty="0" smtClean="0"/>
          </a:p>
          <a:p>
            <a:r>
              <a:rPr kumimoji="1" lang="ja-JP" altLang="en-US" sz="1000" dirty="0" smtClean="0"/>
              <a:t>カード決済による売上代金を売上計上</a:t>
            </a:r>
            <a:r>
              <a:rPr kumimoji="1" lang="en-US" altLang="ja-JP" sz="1000" dirty="0" smtClean="0"/>
              <a:t>3</a:t>
            </a:r>
            <a:r>
              <a:rPr kumimoji="1" lang="ja-JP" altLang="en-US" sz="1000" dirty="0" smtClean="0"/>
              <a:t>日後（銀行営業日）に指定の口座に振り込みます。</a:t>
            </a:r>
            <a:endParaRPr kumimoji="1" lang="ja-JP" altLang="en-US" sz="1000" dirty="0"/>
          </a:p>
        </p:txBody>
      </p:sp>
      <p:sp>
        <p:nvSpPr>
          <p:cNvPr id="60" name="正方形/長方形 59"/>
          <p:cNvSpPr/>
          <p:nvPr/>
        </p:nvSpPr>
        <p:spPr>
          <a:xfrm>
            <a:off x="1415330" y="5652120"/>
            <a:ext cx="5184576" cy="28803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支払週間予定表</a:t>
            </a:r>
            <a:endParaRPr kumimoji="1" lang="ja-JP" altLang="en-US" sz="1400" dirty="0">
              <a:solidFill>
                <a:schemeClr val="tx1"/>
              </a:solidFill>
              <a:latin typeface="HGP創英角ｺﾞｼｯｸUB" pitchFamily="50" charset="-128"/>
              <a:ea typeface="HGP創英角ｺﾞｼｯｸUB" pitchFamily="50" charset="-128"/>
            </a:endParaRPr>
          </a:p>
        </p:txBody>
      </p:sp>
      <p:graphicFrame>
        <p:nvGraphicFramePr>
          <p:cNvPr id="61" name="表 60"/>
          <p:cNvGraphicFramePr>
            <a:graphicFrameLocks noGrp="1"/>
          </p:cNvGraphicFramePr>
          <p:nvPr/>
        </p:nvGraphicFramePr>
        <p:xfrm>
          <a:off x="1643715" y="6009564"/>
          <a:ext cx="3430740" cy="278271"/>
        </p:xfrm>
        <a:graphic>
          <a:graphicData uri="http://schemas.openxmlformats.org/drawingml/2006/table">
            <a:tbl>
              <a:tblPr firstRow="1" bandRow="1">
                <a:tableStyleId>{5C22544A-7EE6-4342-B048-85BDC9FD1C3A}</a:tableStyleId>
              </a:tblPr>
              <a:tblGrid>
                <a:gridCol w="343074"/>
                <a:gridCol w="343074"/>
                <a:gridCol w="343074"/>
                <a:gridCol w="343074"/>
                <a:gridCol w="343074"/>
                <a:gridCol w="343074"/>
                <a:gridCol w="343074"/>
                <a:gridCol w="343074"/>
                <a:gridCol w="343074"/>
                <a:gridCol w="343074"/>
              </a:tblGrid>
              <a:tr h="278271">
                <a:tc>
                  <a:txBody>
                    <a:bodyPr/>
                    <a:lstStyle/>
                    <a:p>
                      <a:pPr algn="ctr"/>
                      <a:r>
                        <a:rPr kumimoji="1" lang="ja-JP" altLang="en-US" sz="1200" dirty="0" smtClean="0">
                          <a:solidFill>
                            <a:schemeClr val="tx1"/>
                          </a:solidFill>
                        </a:rPr>
                        <a:t>月</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火</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水</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木</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金</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土</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日</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月</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火</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kumimoji="1" lang="ja-JP" altLang="en-US" sz="1200" dirty="0" smtClean="0">
                          <a:solidFill>
                            <a:schemeClr val="tx1"/>
                          </a:solidFill>
                        </a:rPr>
                        <a:t>水</a:t>
                      </a: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aphicFrame>
        <p:nvGraphicFramePr>
          <p:cNvPr id="62" name="表 61"/>
          <p:cNvGraphicFramePr>
            <a:graphicFrameLocks noGrp="1"/>
          </p:cNvGraphicFramePr>
          <p:nvPr/>
        </p:nvGraphicFramePr>
        <p:xfrm>
          <a:off x="1631354" y="6337263"/>
          <a:ext cx="3456390" cy="1694928"/>
        </p:xfrm>
        <a:graphic>
          <a:graphicData uri="http://schemas.openxmlformats.org/drawingml/2006/table">
            <a:tbl>
              <a:tblPr firstRow="1" bandRow="1">
                <a:tableStyleId>{5C22544A-7EE6-4342-B048-85BDC9FD1C3A}</a:tableStyleId>
              </a:tblPr>
              <a:tblGrid>
                <a:gridCol w="345639"/>
                <a:gridCol w="345639"/>
                <a:gridCol w="345639"/>
                <a:gridCol w="345639"/>
                <a:gridCol w="345639"/>
                <a:gridCol w="345639"/>
                <a:gridCol w="345639"/>
                <a:gridCol w="345639"/>
                <a:gridCol w="345639"/>
                <a:gridCol w="345639"/>
              </a:tblGrid>
              <a:tr h="280351">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0351">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0351">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0351">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80351">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210479">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kumimoji="1" lang="ja-JP" altLang="en-US" sz="1400" dirty="0"/>
                    </a:p>
                  </a:txBody>
                  <a:tcPr marL="69128" marR="69128" marT="34564" marB="3456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pSp>
        <p:nvGrpSpPr>
          <p:cNvPr id="63" name="グループ化 62"/>
          <p:cNvGrpSpPr/>
          <p:nvPr/>
        </p:nvGrpSpPr>
        <p:grpSpPr>
          <a:xfrm>
            <a:off x="1703362" y="6359843"/>
            <a:ext cx="1248850" cy="300389"/>
            <a:chOff x="1772816" y="5423739"/>
            <a:chExt cx="1248850" cy="300389"/>
          </a:xfrm>
        </p:grpSpPr>
        <p:sp>
          <p:nvSpPr>
            <p:cNvPr id="64" name="円/楕円 63"/>
            <p:cNvSpPr/>
            <p:nvPr/>
          </p:nvSpPr>
          <p:spPr>
            <a:xfrm>
              <a:off x="1772816" y="5458676"/>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p:cNvSpPr/>
            <p:nvPr/>
          </p:nvSpPr>
          <p:spPr>
            <a:xfrm>
              <a:off x="2805642" y="5458676"/>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右矢印 65"/>
            <p:cNvSpPr/>
            <p:nvPr/>
          </p:nvSpPr>
          <p:spPr>
            <a:xfrm>
              <a:off x="2060849" y="5423739"/>
              <a:ext cx="720080" cy="3003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テキスト ボックス 66"/>
            <p:cNvSpPr txBox="1"/>
            <p:nvPr/>
          </p:nvSpPr>
          <p:spPr>
            <a:xfrm>
              <a:off x="2013554" y="5458676"/>
              <a:ext cx="763351" cy="246221"/>
            </a:xfrm>
            <a:prstGeom prst="rect">
              <a:avLst/>
            </a:prstGeom>
            <a:noFill/>
          </p:spPr>
          <p:txBody>
            <a:bodyPr wrap="none" rtlCol="0">
              <a:spAutoFit/>
            </a:bodyPr>
            <a:lstStyle/>
            <a:p>
              <a:r>
                <a:rPr kumimoji="1" lang="en-US" altLang="ja-JP" sz="1000" dirty="0" smtClean="0"/>
                <a:t>3</a:t>
              </a:r>
              <a:r>
                <a:rPr kumimoji="1" lang="ja-JP" altLang="en-US" sz="1000" dirty="0" smtClean="0"/>
                <a:t>営業日後</a:t>
              </a:r>
              <a:endParaRPr kumimoji="1" lang="ja-JP" altLang="en-US" sz="1000" dirty="0"/>
            </a:p>
          </p:txBody>
        </p:sp>
      </p:grpSp>
      <p:grpSp>
        <p:nvGrpSpPr>
          <p:cNvPr id="68" name="グループ化 67"/>
          <p:cNvGrpSpPr/>
          <p:nvPr/>
        </p:nvGrpSpPr>
        <p:grpSpPr>
          <a:xfrm>
            <a:off x="2063402" y="6647875"/>
            <a:ext cx="1248850" cy="300389"/>
            <a:chOff x="1772816" y="5423739"/>
            <a:chExt cx="1248850" cy="300389"/>
          </a:xfrm>
        </p:grpSpPr>
        <p:sp>
          <p:nvSpPr>
            <p:cNvPr id="69" name="円/楕円 68"/>
            <p:cNvSpPr/>
            <p:nvPr/>
          </p:nvSpPr>
          <p:spPr>
            <a:xfrm>
              <a:off x="1772816" y="5458676"/>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p:cNvSpPr/>
            <p:nvPr/>
          </p:nvSpPr>
          <p:spPr>
            <a:xfrm>
              <a:off x="2805642" y="5458676"/>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右矢印 70"/>
            <p:cNvSpPr/>
            <p:nvPr/>
          </p:nvSpPr>
          <p:spPr>
            <a:xfrm>
              <a:off x="2060849" y="5423739"/>
              <a:ext cx="720080" cy="3003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テキスト ボックス 71"/>
            <p:cNvSpPr txBox="1"/>
            <p:nvPr/>
          </p:nvSpPr>
          <p:spPr>
            <a:xfrm>
              <a:off x="2013554" y="5458676"/>
              <a:ext cx="763351" cy="246221"/>
            </a:xfrm>
            <a:prstGeom prst="rect">
              <a:avLst/>
            </a:prstGeom>
            <a:noFill/>
          </p:spPr>
          <p:txBody>
            <a:bodyPr wrap="none" rtlCol="0">
              <a:spAutoFit/>
            </a:bodyPr>
            <a:lstStyle/>
            <a:p>
              <a:r>
                <a:rPr kumimoji="1" lang="en-US" altLang="ja-JP" sz="1000" dirty="0" smtClean="0"/>
                <a:t>3</a:t>
              </a:r>
              <a:r>
                <a:rPr kumimoji="1" lang="ja-JP" altLang="en-US" sz="1000" dirty="0" smtClean="0"/>
                <a:t>営業日後</a:t>
              </a:r>
              <a:endParaRPr kumimoji="1" lang="ja-JP" altLang="en-US" sz="1000" dirty="0"/>
            </a:p>
          </p:txBody>
        </p:sp>
      </p:grpSp>
      <p:grpSp>
        <p:nvGrpSpPr>
          <p:cNvPr id="73" name="グループ化 72"/>
          <p:cNvGrpSpPr/>
          <p:nvPr/>
        </p:nvGrpSpPr>
        <p:grpSpPr>
          <a:xfrm>
            <a:off x="2388505" y="6935907"/>
            <a:ext cx="1956573" cy="288031"/>
            <a:chOff x="2457959" y="5999803"/>
            <a:chExt cx="1956573" cy="288031"/>
          </a:xfrm>
        </p:grpSpPr>
        <p:sp>
          <p:nvSpPr>
            <p:cNvPr id="74" name="円/楕円 73"/>
            <p:cNvSpPr/>
            <p:nvPr/>
          </p:nvSpPr>
          <p:spPr>
            <a:xfrm>
              <a:off x="2457959" y="6036874"/>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p:cNvSpPr/>
            <p:nvPr/>
          </p:nvSpPr>
          <p:spPr>
            <a:xfrm>
              <a:off x="4198508" y="6034740"/>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6" name="右矢印 75"/>
            <p:cNvSpPr/>
            <p:nvPr/>
          </p:nvSpPr>
          <p:spPr>
            <a:xfrm>
              <a:off x="2805642" y="5999803"/>
              <a:ext cx="1296143" cy="28803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7" name="テキスト ボックス 76"/>
            <p:cNvSpPr txBox="1"/>
            <p:nvPr/>
          </p:nvSpPr>
          <p:spPr>
            <a:xfrm>
              <a:off x="3031889" y="6012160"/>
              <a:ext cx="763351" cy="246221"/>
            </a:xfrm>
            <a:prstGeom prst="rect">
              <a:avLst/>
            </a:prstGeom>
            <a:noFill/>
          </p:spPr>
          <p:txBody>
            <a:bodyPr wrap="none" rtlCol="0">
              <a:spAutoFit/>
            </a:bodyPr>
            <a:lstStyle/>
            <a:p>
              <a:r>
                <a:rPr kumimoji="1" lang="en-US" altLang="ja-JP" sz="1000" dirty="0" smtClean="0"/>
                <a:t>3</a:t>
              </a:r>
              <a:r>
                <a:rPr kumimoji="1" lang="ja-JP" altLang="en-US" sz="1000" dirty="0" smtClean="0"/>
                <a:t>営業日後</a:t>
              </a:r>
              <a:endParaRPr kumimoji="1" lang="ja-JP" altLang="en-US" sz="1000" dirty="0"/>
            </a:p>
          </p:txBody>
        </p:sp>
      </p:grpSp>
      <p:grpSp>
        <p:nvGrpSpPr>
          <p:cNvPr id="78" name="グループ化 77"/>
          <p:cNvGrpSpPr/>
          <p:nvPr/>
        </p:nvGrpSpPr>
        <p:grpSpPr>
          <a:xfrm>
            <a:off x="2736188" y="7211582"/>
            <a:ext cx="1956573" cy="288031"/>
            <a:chOff x="2457959" y="5999803"/>
            <a:chExt cx="1956573" cy="288031"/>
          </a:xfrm>
        </p:grpSpPr>
        <p:sp>
          <p:nvSpPr>
            <p:cNvPr id="79" name="円/楕円 78"/>
            <p:cNvSpPr/>
            <p:nvPr/>
          </p:nvSpPr>
          <p:spPr>
            <a:xfrm>
              <a:off x="2457959" y="6036874"/>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0" name="正方形/長方形 79"/>
            <p:cNvSpPr/>
            <p:nvPr/>
          </p:nvSpPr>
          <p:spPr>
            <a:xfrm>
              <a:off x="4198508" y="6034740"/>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1" name="右矢印 80"/>
            <p:cNvSpPr/>
            <p:nvPr/>
          </p:nvSpPr>
          <p:spPr>
            <a:xfrm>
              <a:off x="2805642" y="5999803"/>
              <a:ext cx="1296143" cy="28803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テキスト ボックス 81"/>
            <p:cNvSpPr txBox="1"/>
            <p:nvPr/>
          </p:nvSpPr>
          <p:spPr>
            <a:xfrm>
              <a:off x="3031889" y="6012160"/>
              <a:ext cx="763351" cy="246221"/>
            </a:xfrm>
            <a:prstGeom prst="rect">
              <a:avLst/>
            </a:prstGeom>
            <a:noFill/>
          </p:spPr>
          <p:txBody>
            <a:bodyPr wrap="none" rtlCol="0">
              <a:spAutoFit/>
            </a:bodyPr>
            <a:lstStyle/>
            <a:p>
              <a:r>
                <a:rPr kumimoji="1" lang="en-US" altLang="ja-JP" sz="1000" dirty="0" smtClean="0"/>
                <a:t>3</a:t>
              </a:r>
              <a:r>
                <a:rPr kumimoji="1" lang="ja-JP" altLang="en-US" sz="1000" dirty="0" smtClean="0"/>
                <a:t>営業日後</a:t>
              </a:r>
              <a:endParaRPr kumimoji="1" lang="ja-JP" altLang="en-US" sz="1000" dirty="0"/>
            </a:p>
          </p:txBody>
        </p:sp>
      </p:grpSp>
      <p:grpSp>
        <p:nvGrpSpPr>
          <p:cNvPr id="83" name="グループ化 82"/>
          <p:cNvGrpSpPr/>
          <p:nvPr/>
        </p:nvGrpSpPr>
        <p:grpSpPr>
          <a:xfrm>
            <a:off x="3791594" y="8028384"/>
            <a:ext cx="1248850" cy="300389"/>
            <a:chOff x="1772816" y="5423739"/>
            <a:chExt cx="1248850" cy="300389"/>
          </a:xfrm>
        </p:grpSpPr>
        <p:sp>
          <p:nvSpPr>
            <p:cNvPr id="84" name="円/楕円 83"/>
            <p:cNvSpPr/>
            <p:nvPr/>
          </p:nvSpPr>
          <p:spPr>
            <a:xfrm>
              <a:off x="1772816" y="5458676"/>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p:cNvSpPr/>
            <p:nvPr/>
          </p:nvSpPr>
          <p:spPr>
            <a:xfrm>
              <a:off x="2805642" y="5458676"/>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右矢印 85"/>
            <p:cNvSpPr/>
            <p:nvPr/>
          </p:nvSpPr>
          <p:spPr>
            <a:xfrm>
              <a:off x="2060849" y="5423739"/>
              <a:ext cx="720080" cy="3003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テキスト ボックス 86"/>
            <p:cNvSpPr txBox="1"/>
            <p:nvPr/>
          </p:nvSpPr>
          <p:spPr>
            <a:xfrm>
              <a:off x="2013554" y="5458676"/>
              <a:ext cx="763351" cy="246221"/>
            </a:xfrm>
            <a:prstGeom prst="rect">
              <a:avLst/>
            </a:prstGeom>
            <a:noFill/>
          </p:spPr>
          <p:txBody>
            <a:bodyPr wrap="none" rtlCol="0">
              <a:spAutoFit/>
            </a:bodyPr>
            <a:lstStyle/>
            <a:p>
              <a:r>
                <a:rPr kumimoji="1" lang="en-US" altLang="ja-JP" sz="1000" dirty="0" smtClean="0"/>
                <a:t>3</a:t>
              </a:r>
              <a:r>
                <a:rPr kumimoji="1" lang="ja-JP" altLang="en-US" sz="1000" dirty="0" smtClean="0"/>
                <a:t>営業日後</a:t>
              </a:r>
              <a:endParaRPr kumimoji="1" lang="ja-JP" altLang="en-US" sz="1000" dirty="0"/>
            </a:p>
          </p:txBody>
        </p:sp>
      </p:grpSp>
      <p:grpSp>
        <p:nvGrpSpPr>
          <p:cNvPr id="88" name="グループ化 87"/>
          <p:cNvGrpSpPr/>
          <p:nvPr/>
        </p:nvGrpSpPr>
        <p:grpSpPr>
          <a:xfrm>
            <a:off x="3443911" y="7761903"/>
            <a:ext cx="1248850" cy="300389"/>
            <a:chOff x="1772816" y="5423739"/>
            <a:chExt cx="1248850" cy="300389"/>
          </a:xfrm>
        </p:grpSpPr>
        <p:sp>
          <p:nvSpPr>
            <p:cNvPr id="89" name="円/楕円 88"/>
            <p:cNvSpPr/>
            <p:nvPr/>
          </p:nvSpPr>
          <p:spPr>
            <a:xfrm>
              <a:off x="1772816" y="5458676"/>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p:cNvSpPr/>
            <p:nvPr/>
          </p:nvSpPr>
          <p:spPr>
            <a:xfrm>
              <a:off x="2805642" y="5458676"/>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右矢印 90"/>
            <p:cNvSpPr/>
            <p:nvPr/>
          </p:nvSpPr>
          <p:spPr>
            <a:xfrm>
              <a:off x="2060849" y="5423739"/>
              <a:ext cx="720080" cy="3003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テキスト ボックス 91"/>
            <p:cNvSpPr txBox="1"/>
            <p:nvPr/>
          </p:nvSpPr>
          <p:spPr>
            <a:xfrm>
              <a:off x="2013554" y="5458676"/>
              <a:ext cx="763351" cy="246221"/>
            </a:xfrm>
            <a:prstGeom prst="rect">
              <a:avLst/>
            </a:prstGeom>
            <a:noFill/>
          </p:spPr>
          <p:txBody>
            <a:bodyPr wrap="none" rtlCol="0">
              <a:spAutoFit/>
            </a:bodyPr>
            <a:lstStyle/>
            <a:p>
              <a:r>
                <a:rPr lang="en-US" altLang="ja-JP" sz="1000" dirty="0" smtClean="0"/>
                <a:t>2</a:t>
              </a:r>
              <a:r>
                <a:rPr kumimoji="1" lang="ja-JP" altLang="en-US" sz="1000" dirty="0" smtClean="0"/>
                <a:t>営業日後</a:t>
              </a:r>
              <a:endParaRPr kumimoji="1" lang="ja-JP" altLang="en-US" sz="1000" dirty="0"/>
            </a:p>
          </p:txBody>
        </p:sp>
      </p:grpSp>
      <p:sp>
        <p:nvSpPr>
          <p:cNvPr id="93" name="テキスト ボックス 92"/>
          <p:cNvSpPr txBox="1"/>
          <p:nvPr/>
        </p:nvSpPr>
        <p:spPr>
          <a:xfrm>
            <a:off x="1631354" y="9062918"/>
            <a:ext cx="2664296" cy="261610"/>
          </a:xfrm>
          <a:prstGeom prst="rect">
            <a:avLst/>
          </a:prstGeom>
          <a:noFill/>
        </p:spPr>
        <p:txBody>
          <a:bodyPr wrap="square" rtlCol="0">
            <a:spAutoFit/>
          </a:bodyPr>
          <a:lstStyle/>
          <a:p>
            <a:r>
              <a:rPr lang="ja-JP" altLang="en-US" sz="1100" dirty="0" smtClean="0"/>
              <a:t>●＝カード売上計上日　■＝お支払日</a:t>
            </a:r>
            <a:endParaRPr kumimoji="1" lang="ja-JP" altLang="en-US" sz="1100" dirty="0"/>
          </a:p>
        </p:txBody>
      </p:sp>
      <p:sp>
        <p:nvSpPr>
          <p:cNvPr id="94" name="テキスト ボックス 93"/>
          <p:cNvSpPr txBox="1"/>
          <p:nvPr/>
        </p:nvSpPr>
        <p:spPr>
          <a:xfrm>
            <a:off x="1631354" y="9202578"/>
            <a:ext cx="4538422" cy="553998"/>
          </a:xfrm>
          <a:prstGeom prst="rect">
            <a:avLst/>
          </a:prstGeom>
          <a:noFill/>
        </p:spPr>
        <p:txBody>
          <a:bodyPr wrap="none" rtlCol="0">
            <a:spAutoFit/>
          </a:bodyPr>
          <a:lstStyle/>
          <a:p>
            <a:r>
              <a:rPr lang="en-US" altLang="ja-JP" sz="1000" dirty="0" smtClean="0"/>
              <a:t>※</a:t>
            </a:r>
            <a:r>
              <a:rPr lang="ja-JP" altLang="en-US" sz="1000" dirty="0" smtClean="0"/>
              <a:t>クレジット端末からの売上データは、毎日伝送頂く必要があります。</a:t>
            </a:r>
            <a:endParaRPr lang="en-US" altLang="ja-JP" sz="1000" dirty="0" smtClean="0"/>
          </a:p>
          <a:p>
            <a:r>
              <a:rPr lang="ja-JP" altLang="en-US" sz="1000" dirty="0" smtClean="0"/>
              <a:t>　  クレジット端末からの売上伝送（日計処理）を忘れた場合、深夜</a:t>
            </a:r>
            <a:r>
              <a:rPr lang="en-US" altLang="ja-JP" sz="1000" dirty="0" smtClean="0"/>
              <a:t>0</a:t>
            </a:r>
            <a:r>
              <a:rPr lang="ja-JP" altLang="en-US" sz="1000" dirty="0" smtClean="0"/>
              <a:t>：</a:t>
            </a:r>
            <a:r>
              <a:rPr lang="en-US" altLang="ja-JP" sz="1000" dirty="0" smtClean="0"/>
              <a:t>00</a:t>
            </a:r>
            <a:r>
              <a:rPr lang="ja-JP" altLang="en-US" sz="1000" dirty="0" smtClean="0"/>
              <a:t>分を超え、</a:t>
            </a:r>
            <a:endParaRPr lang="en-US" altLang="ja-JP" sz="1000" dirty="0" smtClean="0"/>
          </a:p>
          <a:p>
            <a:r>
              <a:rPr lang="ja-JP" altLang="en-US" sz="1000" dirty="0" smtClean="0"/>
              <a:t>　  翌日に送信した場合などは</a:t>
            </a:r>
            <a:r>
              <a:rPr lang="en-US" altLang="ja-JP" sz="1000" dirty="0" smtClean="0"/>
              <a:t>3</a:t>
            </a:r>
            <a:r>
              <a:rPr lang="ja-JP" altLang="en-US" sz="1000" dirty="0" smtClean="0"/>
              <a:t>日後にお支払できない場合があります。</a:t>
            </a:r>
            <a:endParaRPr kumimoji="1" lang="ja-JP" altLang="en-US" sz="1000" dirty="0"/>
          </a:p>
        </p:txBody>
      </p:sp>
      <p:graphicFrame>
        <p:nvGraphicFramePr>
          <p:cNvPr id="95" name="表 94"/>
          <p:cNvGraphicFramePr>
            <a:graphicFrameLocks noGrp="1"/>
          </p:cNvGraphicFramePr>
          <p:nvPr/>
        </p:nvGraphicFramePr>
        <p:xfrm>
          <a:off x="1631354" y="8744480"/>
          <a:ext cx="3430740" cy="278271"/>
        </p:xfrm>
        <a:graphic>
          <a:graphicData uri="http://schemas.openxmlformats.org/drawingml/2006/table">
            <a:tbl>
              <a:tblPr firstRow="1" bandRow="1">
                <a:tableStyleId>{5C22544A-7EE6-4342-B048-85BDC9FD1C3A}</a:tableStyleId>
              </a:tblPr>
              <a:tblGrid>
                <a:gridCol w="343074"/>
                <a:gridCol w="343074"/>
                <a:gridCol w="343074"/>
                <a:gridCol w="343074"/>
                <a:gridCol w="343074"/>
                <a:gridCol w="343074"/>
                <a:gridCol w="343074"/>
                <a:gridCol w="343074"/>
                <a:gridCol w="343074"/>
                <a:gridCol w="343074"/>
              </a:tblGrid>
              <a:tr h="278271">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grpSp>
        <p:nvGrpSpPr>
          <p:cNvPr id="96" name="グループ化 95"/>
          <p:cNvGrpSpPr/>
          <p:nvPr/>
        </p:nvGrpSpPr>
        <p:grpSpPr>
          <a:xfrm>
            <a:off x="2063402" y="8744480"/>
            <a:ext cx="1248850" cy="300389"/>
            <a:chOff x="1772816" y="5423739"/>
            <a:chExt cx="1248850" cy="300389"/>
          </a:xfrm>
        </p:grpSpPr>
        <p:sp>
          <p:nvSpPr>
            <p:cNvPr id="97" name="円/楕円 96"/>
            <p:cNvSpPr/>
            <p:nvPr/>
          </p:nvSpPr>
          <p:spPr>
            <a:xfrm>
              <a:off x="1772816" y="5458676"/>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正方形/長方形 97"/>
            <p:cNvSpPr/>
            <p:nvPr/>
          </p:nvSpPr>
          <p:spPr>
            <a:xfrm>
              <a:off x="2805642" y="5458676"/>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9" name="右矢印 98"/>
            <p:cNvSpPr/>
            <p:nvPr/>
          </p:nvSpPr>
          <p:spPr>
            <a:xfrm>
              <a:off x="2060849" y="5423739"/>
              <a:ext cx="720080" cy="3003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0" name="テキスト ボックス 99"/>
            <p:cNvSpPr txBox="1"/>
            <p:nvPr/>
          </p:nvSpPr>
          <p:spPr>
            <a:xfrm>
              <a:off x="2013554" y="5458676"/>
              <a:ext cx="763351" cy="246221"/>
            </a:xfrm>
            <a:prstGeom prst="rect">
              <a:avLst/>
            </a:prstGeom>
            <a:noFill/>
          </p:spPr>
          <p:txBody>
            <a:bodyPr wrap="none" rtlCol="0">
              <a:spAutoFit/>
            </a:bodyPr>
            <a:lstStyle/>
            <a:p>
              <a:r>
                <a:rPr kumimoji="1" lang="en-US" altLang="ja-JP" sz="1000" dirty="0" smtClean="0"/>
                <a:t>2</a:t>
              </a:r>
              <a:r>
                <a:rPr kumimoji="1" lang="ja-JP" altLang="en-US" sz="1000" dirty="0" smtClean="0"/>
                <a:t>営業日後</a:t>
              </a:r>
              <a:endParaRPr kumimoji="1" lang="ja-JP" altLang="en-US" sz="1000" dirty="0"/>
            </a:p>
          </p:txBody>
        </p:sp>
      </p:grpSp>
      <p:sp>
        <p:nvSpPr>
          <p:cNvPr id="101" name="四角形吹き出し 100"/>
          <p:cNvSpPr/>
          <p:nvPr/>
        </p:nvSpPr>
        <p:spPr>
          <a:xfrm rot="10800000">
            <a:off x="3669282" y="8787116"/>
            <a:ext cx="2282552" cy="288033"/>
          </a:xfrm>
          <a:prstGeom prst="wedgeRectCallout">
            <a:avLst>
              <a:gd name="adj1" fmla="val 61628"/>
              <a:gd name="adj2" fmla="val -111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0</a:t>
            </a:r>
            <a:endParaRPr kumimoji="1" lang="ja-JP" altLang="en-US" dirty="0"/>
          </a:p>
        </p:txBody>
      </p:sp>
      <p:sp>
        <p:nvSpPr>
          <p:cNvPr id="102" name="テキスト ボックス 101"/>
          <p:cNvSpPr txBox="1"/>
          <p:nvPr/>
        </p:nvSpPr>
        <p:spPr>
          <a:xfrm>
            <a:off x="3647578" y="8820472"/>
            <a:ext cx="2257349" cy="253916"/>
          </a:xfrm>
          <a:prstGeom prst="rect">
            <a:avLst/>
          </a:prstGeom>
          <a:noFill/>
        </p:spPr>
        <p:txBody>
          <a:bodyPr wrap="none" rtlCol="0">
            <a:spAutoFit/>
          </a:bodyPr>
          <a:lstStyle/>
          <a:p>
            <a:r>
              <a:rPr kumimoji="1" lang="ja-JP" altLang="en-US" sz="1050" dirty="0" smtClean="0"/>
              <a:t>祝前日の売上は</a:t>
            </a:r>
            <a:r>
              <a:rPr kumimoji="1" lang="en-US" altLang="ja-JP" sz="1050" dirty="0" smtClean="0"/>
              <a:t>2</a:t>
            </a:r>
            <a:r>
              <a:rPr kumimoji="1" lang="ja-JP" altLang="en-US" sz="1050" dirty="0" smtClean="0"/>
              <a:t>営業日後にお振込</a:t>
            </a:r>
            <a:endParaRPr kumimoji="1" lang="ja-JP" altLang="en-US" sz="1050" dirty="0"/>
          </a:p>
        </p:txBody>
      </p:sp>
      <p:sp>
        <p:nvSpPr>
          <p:cNvPr id="103" name="四角形吹き出し 102"/>
          <p:cNvSpPr/>
          <p:nvPr/>
        </p:nvSpPr>
        <p:spPr>
          <a:xfrm rot="10800000">
            <a:off x="5303762" y="8028384"/>
            <a:ext cx="1368152" cy="432048"/>
          </a:xfrm>
          <a:prstGeom prst="wedgeRectCallout">
            <a:avLst>
              <a:gd name="adj1" fmla="val 59928"/>
              <a:gd name="adj2" fmla="val -349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0</a:t>
            </a:r>
            <a:endParaRPr kumimoji="1" lang="ja-JP" altLang="en-US" dirty="0"/>
          </a:p>
        </p:txBody>
      </p:sp>
      <p:sp>
        <p:nvSpPr>
          <p:cNvPr id="104" name="テキスト ボックス 103"/>
          <p:cNvSpPr txBox="1"/>
          <p:nvPr/>
        </p:nvSpPr>
        <p:spPr>
          <a:xfrm>
            <a:off x="5303762" y="8028384"/>
            <a:ext cx="1314784" cy="415498"/>
          </a:xfrm>
          <a:prstGeom prst="rect">
            <a:avLst/>
          </a:prstGeom>
          <a:noFill/>
        </p:spPr>
        <p:txBody>
          <a:bodyPr wrap="none" rtlCol="0">
            <a:spAutoFit/>
          </a:bodyPr>
          <a:lstStyle/>
          <a:p>
            <a:r>
              <a:rPr lang="ja-JP" altLang="en-US" sz="1050" dirty="0" smtClean="0"/>
              <a:t>日曜日</a:t>
            </a:r>
            <a:r>
              <a:rPr kumimoji="1" lang="ja-JP" altLang="en-US" sz="1050" dirty="0" smtClean="0"/>
              <a:t>の売上は</a:t>
            </a:r>
            <a:endParaRPr kumimoji="1" lang="en-US" altLang="ja-JP" sz="1050" dirty="0" smtClean="0"/>
          </a:p>
          <a:p>
            <a:r>
              <a:rPr lang="en-US" altLang="ja-JP" sz="1050" dirty="0" smtClean="0"/>
              <a:t>3</a:t>
            </a:r>
            <a:r>
              <a:rPr kumimoji="1" lang="ja-JP" altLang="en-US" sz="1050" dirty="0" smtClean="0"/>
              <a:t>営業日後にお振込</a:t>
            </a:r>
            <a:endParaRPr kumimoji="1" lang="ja-JP" altLang="en-US" sz="1050" dirty="0"/>
          </a:p>
        </p:txBody>
      </p:sp>
      <p:sp>
        <p:nvSpPr>
          <p:cNvPr id="105" name="四角形吹き出し 104"/>
          <p:cNvSpPr/>
          <p:nvPr/>
        </p:nvSpPr>
        <p:spPr>
          <a:xfrm rot="10800000">
            <a:off x="5168254" y="7316811"/>
            <a:ext cx="1368152" cy="648072"/>
          </a:xfrm>
          <a:prstGeom prst="wedgeRectCallout">
            <a:avLst>
              <a:gd name="adj1" fmla="val 59928"/>
              <a:gd name="adj2" fmla="val -349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0</a:t>
            </a:r>
            <a:endParaRPr kumimoji="1" lang="ja-JP" altLang="en-US" dirty="0"/>
          </a:p>
        </p:txBody>
      </p:sp>
      <p:sp>
        <p:nvSpPr>
          <p:cNvPr id="106" name="テキスト ボックス 105"/>
          <p:cNvSpPr txBox="1"/>
          <p:nvPr/>
        </p:nvSpPr>
        <p:spPr>
          <a:xfrm>
            <a:off x="5206354" y="7353895"/>
            <a:ext cx="1314784" cy="577081"/>
          </a:xfrm>
          <a:prstGeom prst="rect">
            <a:avLst/>
          </a:prstGeom>
          <a:noFill/>
        </p:spPr>
        <p:txBody>
          <a:bodyPr wrap="none" rtlCol="0">
            <a:spAutoFit/>
          </a:bodyPr>
          <a:lstStyle/>
          <a:p>
            <a:r>
              <a:rPr lang="ja-JP" altLang="en-US" sz="1050" dirty="0" smtClean="0"/>
              <a:t>金曜日と</a:t>
            </a:r>
            <a:endParaRPr lang="en-US" altLang="ja-JP" sz="1050" dirty="0" smtClean="0"/>
          </a:p>
          <a:p>
            <a:r>
              <a:rPr lang="ja-JP" altLang="en-US" sz="1050" dirty="0" smtClean="0"/>
              <a:t>土曜日</a:t>
            </a:r>
            <a:r>
              <a:rPr kumimoji="1" lang="ja-JP" altLang="en-US" sz="1050" dirty="0" smtClean="0"/>
              <a:t>の売上は</a:t>
            </a:r>
            <a:endParaRPr kumimoji="1" lang="en-US" altLang="ja-JP" sz="1050" dirty="0" smtClean="0"/>
          </a:p>
          <a:p>
            <a:r>
              <a:rPr lang="en-US" altLang="ja-JP" sz="1050" dirty="0" smtClean="0"/>
              <a:t>2</a:t>
            </a:r>
            <a:r>
              <a:rPr kumimoji="1" lang="ja-JP" altLang="en-US" sz="1050" dirty="0" smtClean="0"/>
              <a:t>営業日後にお振込</a:t>
            </a:r>
            <a:endParaRPr kumimoji="1" lang="ja-JP" altLang="en-US" sz="1050" dirty="0"/>
          </a:p>
        </p:txBody>
      </p:sp>
      <p:sp>
        <p:nvSpPr>
          <p:cNvPr id="107" name="右大かっこ 106"/>
          <p:cNvSpPr/>
          <p:nvPr/>
        </p:nvSpPr>
        <p:spPr>
          <a:xfrm>
            <a:off x="4808214" y="7541343"/>
            <a:ext cx="144016" cy="360040"/>
          </a:xfrm>
          <a:prstGeom prst="rightBracket">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8" name="右大かっこ 107"/>
          <p:cNvSpPr/>
          <p:nvPr/>
        </p:nvSpPr>
        <p:spPr>
          <a:xfrm>
            <a:off x="4799706" y="6444208"/>
            <a:ext cx="144016" cy="864096"/>
          </a:xfrm>
          <a:prstGeom prst="rightBracket">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aphicFrame>
        <p:nvGraphicFramePr>
          <p:cNvPr id="109" name="表 108"/>
          <p:cNvGraphicFramePr>
            <a:graphicFrameLocks noGrp="1"/>
          </p:cNvGraphicFramePr>
          <p:nvPr/>
        </p:nvGraphicFramePr>
        <p:xfrm>
          <a:off x="1631354" y="8041084"/>
          <a:ext cx="3430740" cy="278271"/>
        </p:xfrm>
        <a:graphic>
          <a:graphicData uri="http://schemas.openxmlformats.org/drawingml/2006/table">
            <a:tbl>
              <a:tblPr firstRow="1" bandRow="1">
                <a:tableStyleId>{5C22544A-7EE6-4342-B048-85BDC9FD1C3A}</a:tableStyleId>
              </a:tblPr>
              <a:tblGrid>
                <a:gridCol w="343074"/>
                <a:gridCol w="343074"/>
                <a:gridCol w="343074"/>
                <a:gridCol w="343074"/>
                <a:gridCol w="343074"/>
                <a:gridCol w="343074"/>
                <a:gridCol w="343074"/>
                <a:gridCol w="343074"/>
                <a:gridCol w="343074"/>
                <a:gridCol w="343074"/>
              </a:tblGrid>
              <a:tr h="278271">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kumimoji="1" lang="ja-JP" altLang="en-US" sz="1200" dirty="0">
                        <a:solidFill>
                          <a:schemeClr val="tx1"/>
                        </a:solidFill>
                      </a:endParaRPr>
                    </a:p>
                  </a:txBody>
                  <a:tcPr marL="68615" marR="68615" marT="34307" marB="3430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sp>
        <p:nvSpPr>
          <p:cNvPr id="110" name="円/楕円 109"/>
          <p:cNvSpPr/>
          <p:nvPr/>
        </p:nvSpPr>
        <p:spPr>
          <a:xfrm>
            <a:off x="3096914" y="7521508"/>
            <a:ext cx="216024" cy="2160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 name="正方形/長方形 110"/>
          <p:cNvSpPr/>
          <p:nvPr/>
        </p:nvSpPr>
        <p:spPr>
          <a:xfrm>
            <a:off x="4473574" y="7521508"/>
            <a:ext cx="216024" cy="2160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2" name="右矢印 111"/>
          <p:cNvSpPr/>
          <p:nvPr/>
        </p:nvSpPr>
        <p:spPr>
          <a:xfrm>
            <a:off x="3431554" y="7486571"/>
            <a:ext cx="1017307" cy="325789"/>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3" name="テキスト ボックス 112"/>
          <p:cNvSpPr txBox="1"/>
          <p:nvPr/>
        </p:nvSpPr>
        <p:spPr>
          <a:xfrm>
            <a:off x="3532299" y="7521508"/>
            <a:ext cx="763351" cy="246221"/>
          </a:xfrm>
          <a:prstGeom prst="rect">
            <a:avLst/>
          </a:prstGeom>
          <a:noFill/>
        </p:spPr>
        <p:txBody>
          <a:bodyPr wrap="none" rtlCol="0">
            <a:spAutoFit/>
          </a:bodyPr>
          <a:lstStyle/>
          <a:p>
            <a:r>
              <a:rPr lang="en-US" altLang="ja-JP" sz="1000" dirty="0" smtClean="0"/>
              <a:t>2</a:t>
            </a:r>
            <a:r>
              <a:rPr kumimoji="1" lang="ja-JP" altLang="en-US" sz="1000" dirty="0" smtClean="0"/>
              <a:t>営業日後</a:t>
            </a:r>
            <a:endParaRPr kumimoji="1" lang="ja-JP" altLang="en-US" sz="1000" dirty="0"/>
          </a:p>
        </p:txBody>
      </p:sp>
      <p:sp>
        <p:nvSpPr>
          <p:cNvPr id="114" name="四角形吹き出し 113"/>
          <p:cNvSpPr/>
          <p:nvPr/>
        </p:nvSpPr>
        <p:spPr>
          <a:xfrm rot="10800000">
            <a:off x="5231754" y="6588224"/>
            <a:ext cx="1368152" cy="432048"/>
          </a:xfrm>
          <a:prstGeom prst="wedgeRectCallout">
            <a:avLst>
              <a:gd name="adj1" fmla="val 59928"/>
              <a:gd name="adj2" fmla="val -3497"/>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0</a:t>
            </a:r>
            <a:endParaRPr kumimoji="1" lang="ja-JP" altLang="en-US" dirty="0"/>
          </a:p>
        </p:txBody>
      </p:sp>
      <p:sp>
        <p:nvSpPr>
          <p:cNvPr id="115" name="テキスト ボックス 114"/>
          <p:cNvSpPr txBox="1"/>
          <p:nvPr/>
        </p:nvSpPr>
        <p:spPr>
          <a:xfrm>
            <a:off x="5231754" y="6588224"/>
            <a:ext cx="1396536" cy="415498"/>
          </a:xfrm>
          <a:prstGeom prst="rect">
            <a:avLst/>
          </a:prstGeom>
          <a:noFill/>
        </p:spPr>
        <p:txBody>
          <a:bodyPr wrap="none" rtlCol="0">
            <a:spAutoFit/>
          </a:bodyPr>
          <a:lstStyle/>
          <a:p>
            <a:r>
              <a:rPr lang="ja-JP" altLang="en-US" sz="1050" dirty="0" smtClean="0"/>
              <a:t>月～木曜日</a:t>
            </a:r>
            <a:r>
              <a:rPr kumimoji="1" lang="ja-JP" altLang="en-US" sz="1050" dirty="0" smtClean="0"/>
              <a:t>の売上は</a:t>
            </a:r>
            <a:endParaRPr kumimoji="1" lang="en-US" altLang="ja-JP" sz="1050" dirty="0" smtClean="0"/>
          </a:p>
          <a:p>
            <a:r>
              <a:rPr lang="en-US" altLang="ja-JP" sz="1050" dirty="0" smtClean="0"/>
              <a:t>3</a:t>
            </a:r>
            <a:r>
              <a:rPr kumimoji="1" lang="ja-JP" altLang="en-US" sz="1050" dirty="0" smtClean="0"/>
              <a:t>営業日後にお振込</a:t>
            </a:r>
            <a:endParaRPr kumimoji="1" lang="ja-JP" altLang="en-US" sz="1050" dirty="0"/>
          </a:p>
        </p:txBody>
      </p:sp>
      <p:sp>
        <p:nvSpPr>
          <p:cNvPr id="116" name="正方形/長方形 115"/>
          <p:cNvSpPr/>
          <p:nvPr/>
        </p:nvSpPr>
        <p:spPr>
          <a:xfrm>
            <a:off x="1415330" y="5220072"/>
            <a:ext cx="5184576" cy="43204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smtClean="0">
                <a:solidFill>
                  <a:schemeClr val="tx1"/>
                </a:solidFill>
              </a:rPr>
              <a:t>写真</a:t>
            </a:r>
            <a:endParaRPr kumimoji="1" lang="ja-JP" altLang="en-US" sz="1600" dirty="0">
              <a:solidFill>
                <a:schemeClr val="tx1"/>
              </a:solidFill>
            </a:endParaRPr>
          </a:p>
        </p:txBody>
      </p:sp>
      <p:sp>
        <p:nvSpPr>
          <p:cNvPr id="117" name="テキスト ボックス 116"/>
          <p:cNvSpPr txBox="1"/>
          <p:nvPr/>
        </p:nvSpPr>
        <p:spPr>
          <a:xfrm>
            <a:off x="1484784" y="9756576"/>
            <a:ext cx="4940776" cy="707886"/>
          </a:xfrm>
          <a:prstGeom prst="rect">
            <a:avLst/>
          </a:prstGeom>
          <a:noFill/>
        </p:spPr>
        <p:txBody>
          <a:bodyPr wrap="none" rtlCol="0">
            <a:spAutoFit/>
          </a:bodyPr>
          <a:lstStyle/>
          <a:p>
            <a:r>
              <a:rPr lang="ja-JP" altLang="en-US" sz="1000" b="1" dirty="0" smtClean="0"/>
              <a:t>お客様のニーズに合わせたさまざまな決済プランをご用意しています。</a:t>
            </a:r>
          </a:p>
          <a:p>
            <a:r>
              <a:rPr lang="ja-JP" altLang="en-US" sz="1000" dirty="0" smtClean="0"/>
              <a:t>マーチャント・サポートでは「</a:t>
            </a:r>
            <a:r>
              <a:rPr lang="en-US" altLang="ja-JP" sz="1000" dirty="0" smtClean="0"/>
              <a:t>3</a:t>
            </a:r>
            <a:r>
              <a:rPr lang="ja-JP" altLang="en-US" sz="1000" dirty="0" smtClean="0"/>
              <a:t>日後決済」のほか、お客様の幅広いニーズに対応できるよう</a:t>
            </a:r>
            <a:endParaRPr lang="en-US" altLang="ja-JP" sz="1000" dirty="0" smtClean="0"/>
          </a:p>
          <a:p>
            <a:r>
              <a:rPr lang="ja-JP" altLang="en-US" sz="1000" dirty="0" smtClean="0"/>
              <a:t>さまざまなプランをご用意。貴社の売上管理状況などに合わせてお選び頂けます。</a:t>
            </a:r>
          </a:p>
          <a:p>
            <a:endParaRPr kumimoji="1" lang="ja-JP" altLang="en-US" sz="1000" dirty="0"/>
          </a:p>
        </p:txBody>
      </p:sp>
      <p:sp>
        <p:nvSpPr>
          <p:cNvPr id="118" name="テキスト ボックス 117"/>
          <p:cNvSpPr txBox="1"/>
          <p:nvPr/>
        </p:nvSpPr>
        <p:spPr>
          <a:xfrm>
            <a:off x="1556792" y="10404648"/>
            <a:ext cx="763351" cy="246221"/>
          </a:xfrm>
          <a:prstGeom prst="rect">
            <a:avLst/>
          </a:prstGeom>
          <a:noFill/>
        </p:spPr>
        <p:txBody>
          <a:bodyPr wrap="none" rtlCol="0">
            <a:spAutoFit/>
          </a:bodyPr>
          <a:lstStyle/>
          <a:p>
            <a:r>
              <a:rPr lang="ja-JP" altLang="en-US" sz="1000" b="1" dirty="0" smtClean="0"/>
              <a:t>週</a:t>
            </a:r>
            <a:r>
              <a:rPr lang="en-US" altLang="ja-JP" sz="1000" b="1" dirty="0" smtClean="0"/>
              <a:t>2</a:t>
            </a:r>
            <a:r>
              <a:rPr lang="ja-JP" altLang="en-US" sz="1000" b="1" dirty="0" smtClean="0"/>
              <a:t>回決済</a:t>
            </a:r>
            <a:endParaRPr kumimoji="1" lang="ja-JP" altLang="en-US" sz="1000" b="1" dirty="0"/>
          </a:p>
        </p:txBody>
      </p:sp>
      <p:cxnSp>
        <p:nvCxnSpPr>
          <p:cNvPr id="119" name="直線コネクタ 118"/>
          <p:cNvCxnSpPr/>
          <p:nvPr/>
        </p:nvCxnSpPr>
        <p:spPr>
          <a:xfrm>
            <a:off x="1556792" y="10620672"/>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0" name="テキスト ボックス 119"/>
          <p:cNvSpPr txBox="1"/>
          <p:nvPr/>
        </p:nvSpPr>
        <p:spPr>
          <a:xfrm>
            <a:off x="1484784" y="10692680"/>
            <a:ext cx="2433680" cy="738664"/>
          </a:xfrm>
          <a:prstGeom prst="rect">
            <a:avLst/>
          </a:prstGeom>
          <a:noFill/>
        </p:spPr>
        <p:txBody>
          <a:bodyPr wrap="none" rtlCol="0">
            <a:spAutoFit/>
          </a:bodyPr>
          <a:lstStyle/>
          <a:p>
            <a:r>
              <a:rPr lang="ja-JP" altLang="en-US" sz="1050" dirty="0" smtClean="0"/>
              <a:t>毎週火曜日と金曜日が締日となります。</a:t>
            </a:r>
            <a:endParaRPr lang="en-US" altLang="ja-JP" sz="1050" dirty="0" smtClean="0"/>
          </a:p>
          <a:p>
            <a:r>
              <a:rPr lang="ja-JP" altLang="en-US" sz="1050" dirty="0" smtClean="0"/>
              <a:t>売上金は、それぞれ翌週の</a:t>
            </a:r>
            <a:endParaRPr lang="en-US" altLang="ja-JP" sz="1050" dirty="0" smtClean="0"/>
          </a:p>
          <a:p>
            <a:r>
              <a:rPr lang="ja-JP" altLang="en-US" sz="1050" dirty="0" smtClean="0"/>
              <a:t>火曜日と金曜日に</a:t>
            </a:r>
            <a:endParaRPr lang="en-US" altLang="ja-JP" sz="1050" dirty="0" smtClean="0"/>
          </a:p>
          <a:p>
            <a:r>
              <a:rPr lang="ja-JP" altLang="en-US" sz="1050" dirty="0" smtClean="0"/>
              <a:t>指定口座にお振込致します。</a:t>
            </a:r>
            <a:endParaRPr kumimoji="1" lang="ja-JP" altLang="en-US" sz="1050" dirty="0"/>
          </a:p>
        </p:txBody>
      </p:sp>
      <p:sp>
        <p:nvSpPr>
          <p:cNvPr id="121" name="テキスト ボックス 120"/>
          <p:cNvSpPr txBox="1"/>
          <p:nvPr/>
        </p:nvSpPr>
        <p:spPr>
          <a:xfrm>
            <a:off x="4005064" y="10404648"/>
            <a:ext cx="763351" cy="246221"/>
          </a:xfrm>
          <a:prstGeom prst="rect">
            <a:avLst/>
          </a:prstGeom>
          <a:noFill/>
        </p:spPr>
        <p:txBody>
          <a:bodyPr wrap="none" rtlCol="0">
            <a:spAutoFit/>
          </a:bodyPr>
          <a:lstStyle/>
          <a:p>
            <a:r>
              <a:rPr lang="ja-JP" altLang="en-US" sz="1000" b="1" dirty="0" smtClean="0"/>
              <a:t>週</a:t>
            </a:r>
            <a:r>
              <a:rPr lang="en-US" altLang="ja-JP" sz="1000" b="1" dirty="0" smtClean="0"/>
              <a:t>1</a:t>
            </a:r>
            <a:r>
              <a:rPr lang="ja-JP" altLang="en-US" sz="1000" b="1" dirty="0" smtClean="0"/>
              <a:t>回決済</a:t>
            </a:r>
            <a:endParaRPr kumimoji="1" lang="ja-JP" altLang="en-US" sz="1000" b="1" dirty="0"/>
          </a:p>
        </p:txBody>
      </p:sp>
      <p:cxnSp>
        <p:nvCxnSpPr>
          <p:cNvPr id="122" name="直線コネクタ 121"/>
          <p:cNvCxnSpPr/>
          <p:nvPr/>
        </p:nvCxnSpPr>
        <p:spPr>
          <a:xfrm>
            <a:off x="4005064" y="10620672"/>
            <a:ext cx="16561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3" name="テキスト ボックス 122"/>
          <p:cNvSpPr txBox="1"/>
          <p:nvPr/>
        </p:nvSpPr>
        <p:spPr>
          <a:xfrm>
            <a:off x="3982329" y="10692680"/>
            <a:ext cx="1822935" cy="577081"/>
          </a:xfrm>
          <a:prstGeom prst="rect">
            <a:avLst/>
          </a:prstGeom>
          <a:noFill/>
        </p:spPr>
        <p:txBody>
          <a:bodyPr wrap="none" rtlCol="0">
            <a:spAutoFit/>
          </a:bodyPr>
          <a:lstStyle/>
          <a:p>
            <a:r>
              <a:rPr lang="ja-JP" altLang="en-US" sz="1050" dirty="0" smtClean="0"/>
              <a:t>毎週金曜日が締日となり、</a:t>
            </a:r>
            <a:endParaRPr lang="en-US" altLang="ja-JP" sz="1050" dirty="0" smtClean="0"/>
          </a:p>
          <a:p>
            <a:r>
              <a:rPr lang="ja-JP" altLang="en-US" sz="1050" dirty="0" smtClean="0"/>
              <a:t>売上金は翌週の金曜日に</a:t>
            </a:r>
            <a:endParaRPr lang="en-US" altLang="ja-JP" sz="1050" dirty="0" smtClean="0"/>
          </a:p>
          <a:p>
            <a:r>
              <a:rPr lang="ja-JP" altLang="en-US" sz="1050" dirty="0" smtClean="0"/>
              <a:t>指定口座にお振込致します。</a:t>
            </a:r>
            <a:endParaRPr kumimoji="1" lang="ja-JP" altLang="en-US" sz="1050" dirty="0"/>
          </a:p>
        </p:txBody>
      </p:sp>
      <p:sp>
        <p:nvSpPr>
          <p:cNvPr id="124" name="テキスト ボックス 123"/>
          <p:cNvSpPr txBox="1"/>
          <p:nvPr/>
        </p:nvSpPr>
        <p:spPr>
          <a:xfrm>
            <a:off x="1484784" y="12359087"/>
            <a:ext cx="2185214" cy="415498"/>
          </a:xfrm>
          <a:prstGeom prst="rect">
            <a:avLst/>
          </a:prstGeom>
          <a:noFill/>
        </p:spPr>
        <p:txBody>
          <a:bodyPr wrap="none" rtlCol="0">
            <a:spAutoFit/>
          </a:bodyPr>
          <a:lstStyle/>
          <a:p>
            <a:r>
              <a:rPr lang="en-US" altLang="ja-JP" sz="1050" dirty="0" smtClean="0"/>
              <a:t>※</a:t>
            </a:r>
            <a:r>
              <a:rPr lang="ja-JP" altLang="en-US" sz="1050" dirty="0" smtClean="0"/>
              <a:t>お振込は、</a:t>
            </a:r>
            <a:endParaRPr lang="en-US" altLang="ja-JP" sz="1050" dirty="0" smtClean="0"/>
          </a:p>
          <a:p>
            <a:r>
              <a:rPr lang="ja-JP" altLang="en-US" sz="1050" dirty="0" smtClean="0"/>
              <a:t>　　最短</a:t>
            </a:r>
            <a:r>
              <a:rPr lang="en-US" altLang="ja-JP" sz="1050" dirty="0" smtClean="0"/>
              <a:t>5</a:t>
            </a:r>
            <a:r>
              <a:rPr lang="ja-JP" altLang="en-US" sz="1050" dirty="0" smtClean="0"/>
              <a:t>営業日後・最長</a:t>
            </a:r>
            <a:r>
              <a:rPr lang="en-US" altLang="ja-JP" sz="1050" dirty="0" smtClean="0"/>
              <a:t>8</a:t>
            </a:r>
            <a:r>
              <a:rPr lang="ja-JP" altLang="en-US" sz="1050" dirty="0" smtClean="0"/>
              <a:t>営業日後</a:t>
            </a:r>
            <a:endParaRPr kumimoji="1" lang="ja-JP" altLang="en-US" sz="1050" dirty="0"/>
          </a:p>
        </p:txBody>
      </p:sp>
      <p:sp>
        <p:nvSpPr>
          <p:cNvPr id="125" name="正方形/長方形 124"/>
          <p:cNvSpPr/>
          <p:nvPr/>
        </p:nvSpPr>
        <p:spPr>
          <a:xfrm>
            <a:off x="1700808" y="11497125"/>
            <a:ext cx="1872208"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chemeClr val="tx1"/>
                </a:solidFill>
              </a:rPr>
              <a:t>図</a:t>
            </a:r>
            <a:endParaRPr kumimoji="1" lang="ja-JP" altLang="en-US" dirty="0">
              <a:solidFill>
                <a:schemeClr val="tx1"/>
              </a:solidFill>
            </a:endParaRPr>
          </a:p>
        </p:txBody>
      </p:sp>
      <p:sp>
        <p:nvSpPr>
          <p:cNvPr id="126" name="正方形/長方形 125"/>
          <p:cNvSpPr/>
          <p:nvPr/>
        </p:nvSpPr>
        <p:spPr>
          <a:xfrm>
            <a:off x="4256025" y="11484768"/>
            <a:ext cx="1872208" cy="86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chemeClr val="tx1"/>
                </a:solidFill>
              </a:rPr>
              <a:t>図</a:t>
            </a:r>
            <a:endParaRPr kumimoji="1" lang="ja-JP" altLang="en-US" dirty="0">
              <a:solidFill>
                <a:schemeClr val="tx1"/>
              </a:solidFill>
            </a:endParaRPr>
          </a:p>
        </p:txBody>
      </p:sp>
      <p:sp>
        <p:nvSpPr>
          <p:cNvPr id="127" name="テキスト ボックス 126"/>
          <p:cNvSpPr txBox="1"/>
          <p:nvPr/>
        </p:nvSpPr>
        <p:spPr>
          <a:xfrm>
            <a:off x="4149080" y="12348864"/>
            <a:ext cx="2254143" cy="415498"/>
          </a:xfrm>
          <a:prstGeom prst="rect">
            <a:avLst/>
          </a:prstGeom>
          <a:noFill/>
        </p:spPr>
        <p:txBody>
          <a:bodyPr wrap="none" rtlCol="0">
            <a:spAutoFit/>
          </a:bodyPr>
          <a:lstStyle/>
          <a:p>
            <a:r>
              <a:rPr lang="en-US" altLang="ja-JP" sz="1050" dirty="0" smtClean="0"/>
              <a:t>※</a:t>
            </a:r>
            <a:r>
              <a:rPr lang="ja-JP" altLang="en-US" sz="1050" dirty="0" smtClean="0"/>
              <a:t>お振込は、</a:t>
            </a:r>
            <a:endParaRPr lang="en-US" altLang="ja-JP" sz="1050" dirty="0" smtClean="0"/>
          </a:p>
          <a:p>
            <a:r>
              <a:rPr lang="ja-JP" altLang="en-US" sz="1050" dirty="0" smtClean="0"/>
              <a:t>　　最短</a:t>
            </a:r>
            <a:r>
              <a:rPr lang="en-US" altLang="ja-JP" sz="1050" dirty="0" smtClean="0"/>
              <a:t>5</a:t>
            </a:r>
            <a:r>
              <a:rPr lang="ja-JP" altLang="en-US" sz="1050" dirty="0" smtClean="0"/>
              <a:t>営業日後・最長</a:t>
            </a:r>
            <a:r>
              <a:rPr lang="en-US" altLang="ja-JP" sz="1050" dirty="0" smtClean="0"/>
              <a:t>10</a:t>
            </a:r>
            <a:r>
              <a:rPr lang="ja-JP" altLang="en-US" sz="1050" dirty="0" smtClean="0"/>
              <a:t>営業日後</a:t>
            </a:r>
            <a:endParaRPr kumimoji="1" lang="ja-JP" altLang="en-US" sz="1050" dirty="0"/>
          </a:p>
        </p:txBody>
      </p:sp>
      <p:sp>
        <p:nvSpPr>
          <p:cNvPr id="128" name="正方形/長方形 127"/>
          <p:cNvSpPr/>
          <p:nvPr/>
        </p:nvSpPr>
        <p:spPr>
          <a:xfrm>
            <a:off x="1496850" y="12898080"/>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信頼の</a:t>
            </a:r>
            <a:r>
              <a:rPr lang="en-US" altLang="ja-JP" sz="1400" dirty="0" smtClean="0">
                <a:solidFill>
                  <a:schemeClr val="tx1"/>
                </a:solidFill>
                <a:latin typeface="HGP創英角ｺﾞｼｯｸUB" pitchFamily="50" charset="-128"/>
                <a:ea typeface="HGP創英角ｺﾞｼｯｸUB" pitchFamily="50" charset="-128"/>
              </a:rPr>
              <a:t>VISA, MasterCard</a:t>
            </a:r>
            <a:r>
              <a:rPr lang="ja-JP" altLang="en-US" sz="1400" dirty="0" smtClean="0">
                <a:solidFill>
                  <a:schemeClr val="tx1"/>
                </a:solidFill>
                <a:latin typeface="HGP創英角ｺﾞｼｯｸUB" pitchFamily="50" charset="-128"/>
                <a:ea typeface="HGP創英角ｺﾞｼｯｸUB" pitchFamily="50" charset="-128"/>
              </a:rPr>
              <a:t>に対応</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129" name="テキスト ボックス 128"/>
          <p:cNvSpPr txBox="1"/>
          <p:nvPr/>
        </p:nvSpPr>
        <p:spPr>
          <a:xfrm>
            <a:off x="1484784" y="12805626"/>
            <a:ext cx="596638" cy="400110"/>
          </a:xfrm>
          <a:prstGeom prst="rect">
            <a:avLst/>
          </a:prstGeom>
          <a:noFill/>
        </p:spPr>
        <p:txBody>
          <a:bodyPr wrap="none" rtlCol="0">
            <a:spAutoFit/>
          </a:bodyPr>
          <a:lstStyle/>
          <a:p>
            <a:r>
              <a:rPr kumimoji="1" lang="ja-JP" altLang="en-US" sz="1100" dirty="0" smtClean="0"/>
              <a:t>特</a:t>
            </a:r>
            <a:r>
              <a:rPr kumimoji="1" lang="en-US" altLang="ja-JP" sz="2000" dirty="0" smtClean="0"/>
              <a:t>2</a:t>
            </a:r>
            <a:r>
              <a:rPr kumimoji="1" lang="ja-JP" altLang="en-US" sz="1100" dirty="0" smtClean="0"/>
              <a:t>徴</a:t>
            </a:r>
            <a:endParaRPr kumimoji="1" lang="ja-JP" altLang="en-US" sz="1100" dirty="0"/>
          </a:p>
        </p:txBody>
      </p:sp>
      <p:sp>
        <p:nvSpPr>
          <p:cNvPr id="130" name="テキスト ボックス 129"/>
          <p:cNvSpPr txBox="1"/>
          <p:nvPr/>
        </p:nvSpPr>
        <p:spPr>
          <a:xfrm>
            <a:off x="1566304" y="13215282"/>
            <a:ext cx="5275803" cy="861774"/>
          </a:xfrm>
          <a:prstGeom prst="rect">
            <a:avLst/>
          </a:prstGeom>
          <a:noFill/>
        </p:spPr>
        <p:txBody>
          <a:bodyPr wrap="none" rtlCol="0">
            <a:spAutoFit/>
          </a:bodyPr>
          <a:lstStyle/>
          <a:p>
            <a:r>
              <a:rPr lang="ja-JP" altLang="en-US" sz="1000" dirty="0" smtClean="0"/>
              <a:t>インターネットの普及などにより、今後ますます普及率が高まるといわれているクレジットカード。</a:t>
            </a:r>
            <a:endParaRPr lang="en-US" altLang="ja-JP" sz="1000" dirty="0" smtClean="0"/>
          </a:p>
          <a:p>
            <a:r>
              <a:rPr lang="ja-JP" altLang="en-US" sz="1000" dirty="0" smtClean="0"/>
              <a:t>その中でも、世界各国に数千万店の加盟店網を持ち、</a:t>
            </a:r>
            <a:endParaRPr lang="en-US" altLang="ja-JP" sz="1000" dirty="0" smtClean="0"/>
          </a:p>
          <a:p>
            <a:r>
              <a:rPr lang="ja-JP" altLang="en-US" sz="1000" dirty="0" smtClean="0"/>
              <a:t>日本国内での全発行枚数の約</a:t>
            </a:r>
            <a:r>
              <a:rPr lang="en-US" altLang="ja-JP" sz="1000" dirty="0" smtClean="0"/>
              <a:t>7</a:t>
            </a:r>
            <a:r>
              <a:rPr lang="ja-JP" altLang="en-US" sz="1000" dirty="0" smtClean="0"/>
              <a:t>割を占める</a:t>
            </a:r>
            <a:r>
              <a:rPr lang="en-US" altLang="ja-JP" sz="1000" dirty="0" smtClean="0"/>
              <a:t>VISA</a:t>
            </a:r>
            <a:r>
              <a:rPr lang="ja-JP" altLang="en-US" sz="1000" dirty="0" err="1" smtClean="0"/>
              <a:t>、</a:t>
            </a:r>
            <a:r>
              <a:rPr lang="en-US" altLang="ja-JP" sz="1000" dirty="0" smtClean="0"/>
              <a:t>MasterCard</a:t>
            </a:r>
            <a:r>
              <a:rPr lang="ja-JP" altLang="en-US" sz="1000" dirty="0" smtClean="0"/>
              <a:t>に対応。</a:t>
            </a:r>
            <a:endParaRPr lang="en-US" altLang="ja-JP" sz="1000" dirty="0" smtClean="0"/>
          </a:p>
          <a:p>
            <a:r>
              <a:rPr lang="ja-JP" altLang="en-US" sz="1000" dirty="0" smtClean="0"/>
              <a:t>国内外で高い評価を得ている</a:t>
            </a:r>
            <a:r>
              <a:rPr lang="en-US" altLang="ja-JP" sz="1000" dirty="0" smtClean="0"/>
              <a:t>VISA</a:t>
            </a:r>
            <a:r>
              <a:rPr lang="ja-JP" altLang="en-US" sz="1000" dirty="0" err="1" smtClean="0"/>
              <a:t>、</a:t>
            </a:r>
            <a:r>
              <a:rPr lang="en-US" altLang="ja-JP" sz="1000" dirty="0" smtClean="0"/>
              <a:t>MasterCard</a:t>
            </a:r>
            <a:r>
              <a:rPr lang="ja-JP" altLang="en-US" sz="1000" dirty="0" smtClean="0"/>
              <a:t>だからこそ、</a:t>
            </a:r>
            <a:endParaRPr lang="en-US" altLang="ja-JP" sz="1000" dirty="0" smtClean="0"/>
          </a:p>
          <a:p>
            <a:r>
              <a:rPr lang="ja-JP" altLang="en-US" sz="1000" dirty="0" smtClean="0"/>
              <a:t>お客様との高い信頼関係が築けると同時に、購買意欲を高め販売チャンスを大幅に広げます。</a:t>
            </a:r>
            <a:endParaRPr kumimoji="1" lang="ja-JP" altLang="en-US" sz="1000" dirty="0"/>
          </a:p>
        </p:txBody>
      </p:sp>
      <p:sp>
        <p:nvSpPr>
          <p:cNvPr id="131" name="正方形/長方形 130"/>
          <p:cNvSpPr/>
          <p:nvPr/>
        </p:nvSpPr>
        <p:spPr>
          <a:xfrm>
            <a:off x="1468119" y="14293080"/>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簡単手続きで手軽に導入</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132" name="テキスト ボックス 131"/>
          <p:cNvSpPr txBox="1"/>
          <p:nvPr/>
        </p:nvSpPr>
        <p:spPr>
          <a:xfrm>
            <a:off x="1546569" y="14725128"/>
            <a:ext cx="5549917" cy="400110"/>
          </a:xfrm>
          <a:prstGeom prst="rect">
            <a:avLst/>
          </a:prstGeom>
          <a:noFill/>
        </p:spPr>
        <p:txBody>
          <a:bodyPr wrap="none" rtlCol="0">
            <a:spAutoFit/>
          </a:bodyPr>
          <a:lstStyle/>
          <a:p>
            <a:r>
              <a:rPr lang="ja-JP" altLang="en-US" sz="1000" dirty="0" smtClean="0">
                <a:solidFill>
                  <a:srgbClr val="7030A0"/>
                </a:solidFill>
              </a:rPr>
              <a:t>マーチャン・サポートが</a:t>
            </a:r>
            <a:r>
              <a:rPr lang="en-US" altLang="ja-JP" sz="1000" dirty="0" smtClean="0">
                <a:solidFill>
                  <a:srgbClr val="7030A0"/>
                </a:solidFill>
              </a:rPr>
              <a:t>VISA</a:t>
            </a:r>
            <a:r>
              <a:rPr lang="ja-JP" altLang="en-US" sz="1000" dirty="0" err="1" smtClean="0">
                <a:solidFill>
                  <a:srgbClr val="7030A0"/>
                </a:solidFill>
              </a:rPr>
              <a:t>、</a:t>
            </a:r>
            <a:r>
              <a:rPr lang="en-US" altLang="ja-JP" sz="1000" dirty="0" smtClean="0">
                <a:solidFill>
                  <a:srgbClr val="7030A0"/>
                </a:solidFill>
              </a:rPr>
              <a:t>MasterCard</a:t>
            </a:r>
            <a:r>
              <a:rPr lang="ja-JP" altLang="en-US" sz="1000" dirty="0" smtClean="0">
                <a:solidFill>
                  <a:srgbClr val="7030A0"/>
                </a:solidFill>
              </a:rPr>
              <a:t>のクレジットカードとの加盟店契約の一切を</a:t>
            </a:r>
            <a:r>
              <a:rPr lang="ja-JP" altLang="en-US" sz="1000" dirty="0" smtClean="0">
                <a:solidFill>
                  <a:srgbClr val="7030A0"/>
                </a:solidFill>
              </a:rPr>
              <a:t>取次ぎますの</a:t>
            </a:r>
            <a:r>
              <a:rPr lang="ja-JP" altLang="en-US" sz="1000" dirty="0" smtClean="0">
                <a:solidFill>
                  <a:srgbClr val="7030A0"/>
                </a:solidFill>
              </a:rPr>
              <a:t>で、</a:t>
            </a:r>
            <a:endParaRPr lang="en-US" altLang="ja-JP" sz="1000" dirty="0" smtClean="0">
              <a:solidFill>
                <a:srgbClr val="7030A0"/>
              </a:solidFill>
            </a:endParaRPr>
          </a:p>
          <a:p>
            <a:r>
              <a:rPr lang="ja-JP" altLang="en-US" sz="1000" dirty="0" smtClean="0">
                <a:solidFill>
                  <a:srgbClr val="7030A0"/>
                </a:solidFill>
              </a:rPr>
              <a:t>面倒な手続きは一切不要。クレジットカード未導入の店舗様でも、お気軽にお申込ができます。</a:t>
            </a:r>
            <a:endParaRPr kumimoji="1" lang="ja-JP" altLang="en-US" sz="1000" dirty="0">
              <a:solidFill>
                <a:srgbClr val="7030A0"/>
              </a:solidFill>
            </a:endParaRPr>
          </a:p>
        </p:txBody>
      </p:sp>
      <p:sp>
        <p:nvSpPr>
          <p:cNvPr id="133" name="円/楕円 132"/>
          <p:cNvSpPr/>
          <p:nvPr/>
        </p:nvSpPr>
        <p:spPr>
          <a:xfrm>
            <a:off x="1552815" y="12793269"/>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134" name="テキスト ボックス 133"/>
          <p:cNvSpPr txBox="1"/>
          <p:nvPr/>
        </p:nvSpPr>
        <p:spPr>
          <a:xfrm>
            <a:off x="1486918" y="14233429"/>
            <a:ext cx="596638" cy="400110"/>
          </a:xfrm>
          <a:prstGeom prst="rect">
            <a:avLst/>
          </a:prstGeom>
          <a:noFill/>
        </p:spPr>
        <p:txBody>
          <a:bodyPr wrap="none" rtlCol="0">
            <a:spAutoFit/>
          </a:bodyPr>
          <a:lstStyle/>
          <a:p>
            <a:r>
              <a:rPr kumimoji="1" lang="ja-JP" altLang="en-US" sz="1100" dirty="0" smtClean="0"/>
              <a:t>特</a:t>
            </a:r>
            <a:r>
              <a:rPr lang="en-US" altLang="ja-JP" sz="2000" dirty="0" smtClean="0"/>
              <a:t>3</a:t>
            </a:r>
            <a:r>
              <a:rPr kumimoji="1" lang="ja-JP" altLang="en-US" sz="1100" dirty="0" smtClean="0"/>
              <a:t>徴</a:t>
            </a:r>
            <a:endParaRPr kumimoji="1" lang="ja-JP" altLang="en-US" sz="1100" dirty="0"/>
          </a:p>
        </p:txBody>
      </p:sp>
      <p:sp>
        <p:nvSpPr>
          <p:cNvPr id="135" name="円/楕円 134"/>
          <p:cNvSpPr/>
          <p:nvPr/>
        </p:nvSpPr>
        <p:spPr>
          <a:xfrm>
            <a:off x="1554949" y="14221072"/>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136" name="正方形/長方形 135"/>
          <p:cNvSpPr/>
          <p:nvPr/>
        </p:nvSpPr>
        <p:spPr>
          <a:xfrm>
            <a:off x="1412776" y="15229184"/>
            <a:ext cx="5184576" cy="1512168"/>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7" name="テキスト ボックス 136"/>
          <p:cNvSpPr txBox="1"/>
          <p:nvPr/>
        </p:nvSpPr>
        <p:spPr>
          <a:xfrm>
            <a:off x="1437490" y="15288835"/>
            <a:ext cx="3357009" cy="1169551"/>
          </a:xfrm>
          <a:prstGeom prst="rect">
            <a:avLst/>
          </a:prstGeom>
          <a:noFill/>
        </p:spPr>
        <p:txBody>
          <a:bodyPr wrap="none" rtlCol="0">
            <a:spAutoFit/>
          </a:bodyPr>
          <a:lstStyle/>
          <a:p>
            <a:r>
              <a:rPr kumimoji="1" lang="ja-JP" altLang="en-US" sz="1000" b="1" dirty="0" smtClean="0"/>
              <a:t>煩雑な明細管理をサポートする「明細配信サービス」</a:t>
            </a:r>
            <a:endParaRPr kumimoji="1" lang="en-US" altLang="ja-JP" sz="1000" b="1" dirty="0" smtClean="0"/>
          </a:p>
          <a:p>
            <a:endParaRPr kumimoji="1" lang="en-US" altLang="ja-JP" sz="1000" dirty="0" smtClean="0"/>
          </a:p>
          <a:p>
            <a:endParaRPr kumimoji="1" lang="en-US" altLang="ja-JP" sz="1000" dirty="0" smtClean="0"/>
          </a:p>
          <a:p>
            <a:r>
              <a:rPr lang="ja-JP" altLang="en-US" sz="1000" dirty="0" smtClean="0"/>
              <a:t>毎日の振込を電子メールの添付ファイル（</a:t>
            </a:r>
            <a:r>
              <a:rPr lang="en-US" altLang="ja-JP" sz="1000" dirty="0" smtClean="0"/>
              <a:t>PDF</a:t>
            </a:r>
            <a:r>
              <a:rPr lang="ja-JP" altLang="en-US" sz="1000" dirty="0" smtClean="0"/>
              <a:t>ファイル）にて</a:t>
            </a:r>
            <a:endParaRPr lang="en-US" altLang="ja-JP" sz="1000" dirty="0" smtClean="0"/>
          </a:p>
          <a:p>
            <a:r>
              <a:rPr lang="ja-JP" altLang="en-US" sz="1000" dirty="0" smtClean="0"/>
              <a:t>タイムリーに配信する「明細配信サービス」。</a:t>
            </a:r>
            <a:endParaRPr lang="en-US" altLang="ja-JP" sz="1000" dirty="0" smtClean="0"/>
          </a:p>
          <a:p>
            <a:r>
              <a:rPr lang="ja-JP" altLang="en-US" sz="1000" dirty="0" smtClean="0"/>
              <a:t>煩雑な明細管理に係る手間を軽減し、</a:t>
            </a:r>
            <a:endParaRPr lang="en-US" altLang="ja-JP" sz="1000" dirty="0" smtClean="0"/>
          </a:p>
          <a:p>
            <a:r>
              <a:rPr lang="ja-JP" altLang="en-US" sz="1000" dirty="0" smtClean="0"/>
              <a:t>お客様からのお問い合わせにも迅速に対応できます</a:t>
            </a:r>
            <a:r>
              <a:rPr kumimoji="1" lang="ja-JP" altLang="en-US" sz="1000" dirty="0" smtClean="0"/>
              <a:t>。</a:t>
            </a:r>
            <a:endParaRPr kumimoji="1" lang="ja-JP" altLang="en-US" sz="1000" dirty="0"/>
          </a:p>
        </p:txBody>
      </p:sp>
      <p:cxnSp>
        <p:nvCxnSpPr>
          <p:cNvPr id="138" name="直線コネクタ 137"/>
          <p:cNvCxnSpPr/>
          <p:nvPr/>
        </p:nvCxnSpPr>
        <p:spPr>
          <a:xfrm>
            <a:off x="1484784" y="15589224"/>
            <a:ext cx="504056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9" name="正方形/長方形 138"/>
          <p:cNvSpPr/>
          <p:nvPr/>
        </p:nvSpPr>
        <p:spPr>
          <a:xfrm>
            <a:off x="5276494" y="15646741"/>
            <a:ext cx="1080120" cy="100811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chemeClr val="tx1"/>
                </a:solidFill>
              </a:rPr>
              <a:t>図</a:t>
            </a:r>
            <a:endParaRPr kumimoji="1" lang="ja-JP" altLang="en-US" dirty="0">
              <a:solidFill>
                <a:schemeClr val="tx1"/>
              </a:solidFill>
            </a:endParaRPr>
          </a:p>
        </p:txBody>
      </p:sp>
      <p:grpSp>
        <p:nvGrpSpPr>
          <p:cNvPr id="140" name="グループ化 126"/>
          <p:cNvGrpSpPr/>
          <p:nvPr/>
        </p:nvGrpSpPr>
        <p:grpSpPr>
          <a:xfrm>
            <a:off x="5216843" y="16838074"/>
            <a:ext cx="144016" cy="144016"/>
            <a:chOff x="945791" y="4522572"/>
            <a:chExt cx="144016" cy="144016"/>
          </a:xfrm>
        </p:grpSpPr>
        <p:sp>
          <p:nvSpPr>
            <p:cNvPr id="141" name="二等辺三角形 140"/>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2" name="正方形/長方形 141"/>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43" name="正方形/長方形 142"/>
          <p:cNvSpPr/>
          <p:nvPr/>
        </p:nvSpPr>
        <p:spPr>
          <a:xfrm>
            <a:off x="5373287" y="16778423"/>
            <a:ext cx="1289135" cy="246221"/>
          </a:xfrm>
          <a:prstGeom prst="rect">
            <a:avLst/>
          </a:prstGeom>
        </p:spPr>
        <p:txBody>
          <a:bodyPr wrap="none">
            <a:spAutoFit/>
          </a:bodyPr>
          <a:lstStyle/>
          <a:p>
            <a:r>
              <a:rPr lang="ja-JP" altLang="en-US" sz="1000" dirty="0" smtClean="0"/>
              <a:t>ページの先頭に戻る</a:t>
            </a:r>
            <a:endParaRPr lang="ja-JP" altLang="en-US" sz="1000" dirty="0"/>
          </a:p>
        </p:txBody>
      </p:sp>
      <p:sp>
        <p:nvSpPr>
          <p:cNvPr id="144" name="正方形/長方形 143"/>
          <p:cNvSpPr/>
          <p:nvPr/>
        </p:nvSpPr>
        <p:spPr>
          <a:xfrm>
            <a:off x="1412776" y="10404648"/>
            <a:ext cx="5184576" cy="23042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sp>
        <p:nvSpPr>
          <p:cNvPr id="33" name="正方形/長方形 32"/>
          <p:cNvSpPr/>
          <p:nvPr/>
        </p:nvSpPr>
        <p:spPr>
          <a:xfrm>
            <a:off x="1412776" y="2483768"/>
            <a:ext cx="5184576" cy="72008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p:nvSpPr>
        <p:spPr>
          <a:xfrm>
            <a:off x="1412776" y="2483768"/>
            <a:ext cx="2687285" cy="630942"/>
          </a:xfrm>
          <a:prstGeom prst="rect">
            <a:avLst/>
          </a:prstGeom>
          <a:noFill/>
        </p:spPr>
        <p:txBody>
          <a:bodyPr wrap="square" rtlCol="0">
            <a:spAutoFit/>
          </a:bodyPr>
          <a:lstStyle/>
          <a:p>
            <a:pPr algn="ctr"/>
            <a:r>
              <a:rPr lang="ja-JP" altLang="en-US" sz="1100" dirty="0" smtClean="0"/>
              <a:t>店舗向け早期決済サービス</a:t>
            </a:r>
          </a:p>
          <a:p>
            <a:pPr algn="ctr"/>
            <a:r>
              <a:rPr lang="ja-JP" altLang="en-US" sz="2400" dirty="0" smtClean="0">
                <a:latin typeface="HGP創英角ｺﾞｼｯｸUB" pitchFamily="50" charset="-128"/>
                <a:ea typeface="HGP創英角ｺﾞｼｯｸUB" pitchFamily="50" charset="-128"/>
              </a:rPr>
              <a:t>サービスの仕組み</a:t>
            </a:r>
          </a:p>
        </p:txBody>
      </p:sp>
      <p:sp>
        <p:nvSpPr>
          <p:cNvPr id="38" name="フリーフォーム 37"/>
          <p:cNvSpPr/>
          <p:nvPr/>
        </p:nvSpPr>
        <p:spPr>
          <a:xfrm>
            <a:off x="5179614" y="2497320"/>
            <a:ext cx="1433383" cy="605482"/>
          </a:xfrm>
          <a:custGeom>
            <a:avLst/>
            <a:gdLst>
              <a:gd name="connsiteX0" fmla="*/ 0 w 1433383"/>
              <a:gd name="connsiteY0" fmla="*/ 0 h 605482"/>
              <a:gd name="connsiteX1" fmla="*/ 778475 w 1433383"/>
              <a:gd name="connsiteY1" fmla="*/ 234779 h 605482"/>
              <a:gd name="connsiteX2" fmla="*/ 1433383 w 1433383"/>
              <a:gd name="connsiteY2" fmla="*/ 605482 h 605482"/>
            </a:gdLst>
            <a:ahLst/>
            <a:cxnLst>
              <a:cxn ang="0">
                <a:pos x="connsiteX0" y="connsiteY0"/>
              </a:cxn>
              <a:cxn ang="0">
                <a:pos x="connsiteX1" y="connsiteY1"/>
              </a:cxn>
              <a:cxn ang="0">
                <a:pos x="connsiteX2" y="connsiteY2"/>
              </a:cxn>
            </a:cxnLst>
            <a:rect l="l" t="t" r="r" b="b"/>
            <a:pathLst>
              <a:path w="1433383" h="605482">
                <a:moveTo>
                  <a:pt x="0" y="0"/>
                </a:moveTo>
                <a:cubicBezTo>
                  <a:pt x="269789" y="66932"/>
                  <a:pt x="539578" y="133865"/>
                  <a:pt x="778475" y="234779"/>
                </a:cubicBezTo>
                <a:cubicBezTo>
                  <a:pt x="1017372" y="335693"/>
                  <a:pt x="1225377" y="470587"/>
                  <a:pt x="1433383" y="605482"/>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0" name="フリーフォーム 39"/>
          <p:cNvSpPr/>
          <p:nvPr/>
        </p:nvSpPr>
        <p:spPr>
          <a:xfrm>
            <a:off x="5685962" y="2483768"/>
            <a:ext cx="930876" cy="387179"/>
          </a:xfrm>
          <a:custGeom>
            <a:avLst/>
            <a:gdLst>
              <a:gd name="connsiteX0" fmla="*/ 0 w 930876"/>
              <a:gd name="connsiteY0" fmla="*/ 0 h 387179"/>
              <a:gd name="connsiteX1" fmla="*/ 494270 w 930876"/>
              <a:gd name="connsiteY1" fmla="*/ 111211 h 387179"/>
              <a:gd name="connsiteX2" fmla="*/ 864973 w 930876"/>
              <a:gd name="connsiteY2" fmla="*/ 345990 h 387179"/>
              <a:gd name="connsiteX3" fmla="*/ 889686 w 930876"/>
              <a:gd name="connsiteY3" fmla="*/ 358346 h 387179"/>
            </a:gdLst>
            <a:ahLst/>
            <a:cxnLst>
              <a:cxn ang="0">
                <a:pos x="connsiteX0" y="connsiteY0"/>
              </a:cxn>
              <a:cxn ang="0">
                <a:pos x="connsiteX1" y="connsiteY1"/>
              </a:cxn>
              <a:cxn ang="0">
                <a:pos x="connsiteX2" y="connsiteY2"/>
              </a:cxn>
              <a:cxn ang="0">
                <a:pos x="connsiteX3" y="connsiteY3"/>
              </a:cxn>
            </a:cxnLst>
            <a:rect l="l" t="t" r="r" b="b"/>
            <a:pathLst>
              <a:path w="930876" h="387179">
                <a:moveTo>
                  <a:pt x="0" y="0"/>
                </a:moveTo>
                <a:cubicBezTo>
                  <a:pt x="175054" y="26773"/>
                  <a:pt x="350108" y="53546"/>
                  <a:pt x="494270" y="111211"/>
                </a:cubicBezTo>
                <a:cubicBezTo>
                  <a:pt x="638432" y="168876"/>
                  <a:pt x="799070" y="304801"/>
                  <a:pt x="864973" y="345990"/>
                </a:cubicBezTo>
                <a:cubicBezTo>
                  <a:pt x="930876" y="387179"/>
                  <a:pt x="910281" y="372762"/>
                  <a:pt x="889686" y="358346"/>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5" name="テキスト ボックス 44"/>
          <p:cNvSpPr txBox="1"/>
          <p:nvPr/>
        </p:nvSpPr>
        <p:spPr>
          <a:xfrm>
            <a:off x="1510189" y="3779912"/>
            <a:ext cx="5085046" cy="861774"/>
          </a:xfrm>
          <a:prstGeom prst="rect">
            <a:avLst/>
          </a:prstGeom>
          <a:noFill/>
        </p:spPr>
        <p:txBody>
          <a:bodyPr wrap="none" rtlCol="0">
            <a:spAutoFit/>
          </a:bodyPr>
          <a:lstStyle/>
          <a:p>
            <a:r>
              <a:rPr lang="ja-JP" altLang="en-US" sz="1000" dirty="0" smtClean="0"/>
              <a:t>早期決済サービスをご利用頂くためには、マーチャント・サポートとの早期決済契約に加え、</a:t>
            </a:r>
            <a:endParaRPr lang="en-US" altLang="ja-JP" sz="1000" dirty="0" smtClean="0"/>
          </a:p>
          <a:p>
            <a:r>
              <a:rPr lang="ja-JP" altLang="en-US" sz="1000" dirty="0" smtClean="0"/>
              <a:t>マーチャント・サポートが指定するクレジットカード会社への加盟店契約が必要になります。</a:t>
            </a:r>
            <a:endParaRPr lang="en-US" altLang="ja-JP" sz="1000" dirty="0" smtClean="0"/>
          </a:p>
          <a:p>
            <a:r>
              <a:rPr lang="ja-JP" altLang="en-US" sz="1000" dirty="0" smtClean="0"/>
              <a:t>契約後は、加盟店様の売上代金を指定口座へスピーディーにお振込。</a:t>
            </a:r>
            <a:endParaRPr lang="en-US" altLang="ja-JP" sz="1000" dirty="0" smtClean="0"/>
          </a:p>
          <a:p>
            <a:r>
              <a:rPr lang="ja-JP" altLang="en-US" sz="1000" dirty="0" smtClean="0"/>
              <a:t>業界最速のスピードを備えた、安全・確実な決済システムで、</a:t>
            </a:r>
            <a:endParaRPr lang="en-US" altLang="ja-JP" sz="1000" dirty="0" smtClean="0"/>
          </a:p>
          <a:p>
            <a:r>
              <a:rPr lang="ja-JP" altLang="en-US" sz="1000" dirty="0" smtClean="0"/>
              <a:t>理想的なキャッシュフローをご提供します。 </a:t>
            </a:r>
            <a:endParaRPr kumimoji="1" lang="ja-JP" altLang="en-US" sz="1000" dirty="0"/>
          </a:p>
        </p:txBody>
      </p:sp>
      <p:sp>
        <p:nvSpPr>
          <p:cNvPr id="53" name="正方形/長方形 52"/>
          <p:cNvSpPr/>
          <p:nvPr/>
        </p:nvSpPr>
        <p:spPr>
          <a:xfrm>
            <a:off x="1484784" y="3419872"/>
            <a:ext cx="446449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a:t>
            </a:r>
            <a:r>
              <a:rPr lang="ja-JP" altLang="en-US" sz="1400" dirty="0" smtClean="0">
                <a:solidFill>
                  <a:srgbClr val="00B050"/>
                </a:solidFill>
                <a:latin typeface="HGP創英角ｺﾞｼｯｸUB" pitchFamily="50" charset="-128"/>
                <a:ea typeface="HGP創英角ｺﾞｼｯｸUB" pitchFamily="50" charset="-128"/>
              </a:rPr>
              <a:t>　決済スピードを実現した</a:t>
            </a:r>
            <a:r>
              <a:rPr lang="ja-JP" altLang="en-US" sz="1400" dirty="0" smtClean="0">
                <a:solidFill>
                  <a:schemeClr val="tx1"/>
                </a:solidFill>
                <a:latin typeface="HGP創英角ｺﾞｼｯｸUB" pitchFamily="50" charset="-128"/>
                <a:ea typeface="HGP創英角ｺﾞｼｯｸUB" pitchFamily="50" charset="-128"/>
              </a:rPr>
              <a:t>安心・安全の決済システム</a:t>
            </a:r>
            <a:endParaRPr kumimoji="1" lang="ja-JP" altLang="en-US" sz="1400" dirty="0">
              <a:solidFill>
                <a:schemeClr val="tx1"/>
              </a:solidFill>
              <a:latin typeface="HGP創英角ｺﾞｼｯｸUB" pitchFamily="50" charset="-128"/>
              <a:ea typeface="HGP創英角ｺﾞｼｯｸUB" pitchFamily="50" charset="-128"/>
            </a:endParaRPr>
          </a:p>
        </p:txBody>
      </p:sp>
      <p:pic>
        <p:nvPicPr>
          <p:cNvPr id="13314" name="Picture 2" descr="https://www.merchant-s.com/store/service/images/img_service01.gif"/>
          <p:cNvPicPr>
            <a:picLocks noChangeAspect="1" noChangeArrowheads="1"/>
          </p:cNvPicPr>
          <p:nvPr/>
        </p:nvPicPr>
        <p:blipFill>
          <a:blip r:embed="rId12" cstate="print"/>
          <a:srcRect/>
          <a:stretch>
            <a:fillRect/>
          </a:stretch>
        </p:blipFill>
        <p:spPr bwMode="auto">
          <a:xfrm>
            <a:off x="1700808" y="4644008"/>
            <a:ext cx="4608512" cy="3801607"/>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0" y="9144000"/>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sp>
        <p:nvSpPr>
          <p:cNvPr id="33" name="正方形/長方形 32"/>
          <p:cNvSpPr/>
          <p:nvPr/>
        </p:nvSpPr>
        <p:spPr>
          <a:xfrm>
            <a:off x="1484784" y="2123728"/>
            <a:ext cx="5184576" cy="72008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p:nvSpPr>
        <p:spPr>
          <a:xfrm>
            <a:off x="1484784" y="2123728"/>
            <a:ext cx="2687285" cy="630942"/>
          </a:xfrm>
          <a:prstGeom prst="rect">
            <a:avLst/>
          </a:prstGeom>
          <a:noFill/>
        </p:spPr>
        <p:txBody>
          <a:bodyPr wrap="square" rtlCol="0">
            <a:spAutoFit/>
          </a:bodyPr>
          <a:lstStyle/>
          <a:p>
            <a:pPr algn="ctr"/>
            <a:r>
              <a:rPr lang="ja-JP" altLang="en-US" sz="1100" dirty="0" smtClean="0"/>
              <a:t>店舗向け早期決済サービス</a:t>
            </a:r>
          </a:p>
          <a:p>
            <a:pPr algn="ctr"/>
            <a:r>
              <a:rPr lang="ja-JP" altLang="en-US" sz="2400" dirty="0" smtClean="0">
                <a:latin typeface="HGP創英角ｺﾞｼｯｸUB" pitchFamily="50" charset="-128"/>
                <a:ea typeface="HGP創英角ｺﾞｼｯｸUB" pitchFamily="50" charset="-128"/>
              </a:rPr>
              <a:t>導入までの流れ</a:t>
            </a:r>
          </a:p>
        </p:txBody>
      </p:sp>
      <p:sp>
        <p:nvSpPr>
          <p:cNvPr id="38" name="フリーフォーム 37"/>
          <p:cNvSpPr/>
          <p:nvPr/>
        </p:nvSpPr>
        <p:spPr>
          <a:xfrm>
            <a:off x="5251622" y="2137280"/>
            <a:ext cx="1433383" cy="605482"/>
          </a:xfrm>
          <a:custGeom>
            <a:avLst/>
            <a:gdLst>
              <a:gd name="connsiteX0" fmla="*/ 0 w 1433383"/>
              <a:gd name="connsiteY0" fmla="*/ 0 h 605482"/>
              <a:gd name="connsiteX1" fmla="*/ 778475 w 1433383"/>
              <a:gd name="connsiteY1" fmla="*/ 234779 h 605482"/>
              <a:gd name="connsiteX2" fmla="*/ 1433383 w 1433383"/>
              <a:gd name="connsiteY2" fmla="*/ 605482 h 605482"/>
            </a:gdLst>
            <a:ahLst/>
            <a:cxnLst>
              <a:cxn ang="0">
                <a:pos x="connsiteX0" y="connsiteY0"/>
              </a:cxn>
              <a:cxn ang="0">
                <a:pos x="connsiteX1" y="connsiteY1"/>
              </a:cxn>
              <a:cxn ang="0">
                <a:pos x="connsiteX2" y="connsiteY2"/>
              </a:cxn>
            </a:cxnLst>
            <a:rect l="l" t="t" r="r" b="b"/>
            <a:pathLst>
              <a:path w="1433383" h="605482">
                <a:moveTo>
                  <a:pt x="0" y="0"/>
                </a:moveTo>
                <a:cubicBezTo>
                  <a:pt x="269789" y="66932"/>
                  <a:pt x="539578" y="133865"/>
                  <a:pt x="778475" y="234779"/>
                </a:cubicBezTo>
                <a:cubicBezTo>
                  <a:pt x="1017372" y="335693"/>
                  <a:pt x="1225377" y="470587"/>
                  <a:pt x="1433383" y="605482"/>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0" name="フリーフォーム 39"/>
          <p:cNvSpPr/>
          <p:nvPr/>
        </p:nvSpPr>
        <p:spPr>
          <a:xfrm>
            <a:off x="5757970" y="2123728"/>
            <a:ext cx="930876" cy="387179"/>
          </a:xfrm>
          <a:custGeom>
            <a:avLst/>
            <a:gdLst>
              <a:gd name="connsiteX0" fmla="*/ 0 w 930876"/>
              <a:gd name="connsiteY0" fmla="*/ 0 h 387179"/>
              <a:gd name="connsiteX1" fmla="*/ 494270 w 930876"/>
              <a:gd name="connsiteY1" fmla="*/ 111211 h 387179"/>
              <a:gd name="connsiteX2" fmla="*/ 864973 w 930876"/>
              <a:gd name="connsiteY2" fmla="*/ 345990 h 387179"/>
              <a:gd name="connsiteX3" fmla="*/ 889686 w 930876"/>
              <a:gd name="connsiteY3" fmla="*/ 358346 h 387179"/>
            </a:gdLst>
            <a:ahLst/>
            <a:cxnLst>
              <a:cxn ang="0">
                <a:pos x="connsiteX0" y="connsiteY0"/>
              </a:cxn>
              <a:cxn ang="0">
                <a:pos x="connsiteX1" y="connsiteY1"/>
              </a:cxn>
              <a:cxn ang="0">
                <a:pos x="connsiteX2" y="connsiteY2"/>
              </a:cxn>
              <a:cxn ang="0">
                <a:pos x="connsiteX3" y="connsiteY3"/>
              </a:cxn>
            </a:cxnLst>
            <a:rect l="l" t="t" r="r" b="b"/>
            <a:pathLst>
              <a:path w="930876" h="387179">
                <a:moveTo>
                  <a:pt x="0" y="0"/>
                </a:moveTo>
                <a:cubicBezTo>
                  <a:pt x="175054" y="26773"/>
                  <a:pt x="350108" y="53546"/>
                  <a:pt x="494270" y="111211"/>
                </a:cubicBezTo>
                <a:cubicBezTo>
                  <a:pt x="638432" y="168876"/>
                  <a:pt x="799070" y="304801"/>
                  <a:pt x="864973" y="345990"/>
                </a:cubicBezTo>
                <a:cubicBezTo>
                  <a:pt x="930876" y="387179"/>
                  <a:pt x="910281" y="372762"/>
                  <a:pt x="889686" y="358346"/>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nvGrpSpPr>
          <p:cNvPr id="5" name="グループ化 126"/>
          <p:cNvGrpSpPr/>
          <p:nvPr/>
        </p:nvGrpSpPr>
        <p:grpSpPr>
          <a:xfrm>
            <a:off x="5288851" y="9493258"/>
            <a:ext cx="144016" cy="144016"/>
            <a:chOff x="945791" y="4522572"/>
            <a:chExt cx="144016" cy="144016"/>
          </a:xfrm>
        </p:grpSpPr>
        <p:sp>
          <p:nvSpPr>
            <p:cNvPr id="52" name="二等辺三角形 51"/>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正方形/長方形 52"/>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4" name="正方形/長方形 53"/>
          <p:cNvSpPr/>
          <p:nvPr/>
        </p:nvSpPr>
        <p:spPr>
          <a:xfrm>
            <a:off x="1484784" y="2950753"/>
            <a:ext cx="5184576" cy="613135"/>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テキスト ボックス 54"/>
          <p:cNvSpPr txBox="1"/>
          <p:nvPr/>
        </p:nvSpPr>
        <p:spPr>
          <a:xfrm>
            <a:off x="1556792" y="2972819"/>
            <a:ext cx="2334293" cy="553998"/>
          </a:xfrm>
          <a:prstGeom prst="rect">
            <a:avLst/>
          </a:prstGeom>
          <a:noFill/>
        </p:spPr>
        <p:txBody>
          <a:bodyPr wrap="none" rtlCol="0">
            <a:spAutoFit/>
          </a:bodyPr>
          <a:lstStyle/>
          <a:p>
            <a:r>
              <a:rPr kumimoji="1" lang="ja-JP" altLang="en-US" sz="1000" dirty="0" smtClean="0"/>
              <a:t>むずかしい手続きは一切不要</a:t>
            </a:r>
            <a:endParaRPr kumimoji="1" lang="en-US" altLang="ja-JP" sz="1000" dirty="0" smtClean="0"/>
          </a:p>
          <a:p>
            <a:endParaRPr kumimoji="1" lang="en-US" altLang="ja-JP" sz="1000" dirty="0" smtClean="0"/>
          </a:p>
          <a:p>
            <a:r>
              <a:rPr kumimoji="1" lang="ja-JP" altLang="en-US" sz="1000" dirty="0" smtClean="0"/>
              <a:t>簡単お申込みで、お支払はスピーディー</a:t>
            </a:r>
            <a:endParaRPr kumimoji="1" lang="ja-JP" altLang="en-US" sz="1000" dirty="0"/>
          </a:p>
        </p:txBody>
      </p:sp>
      <p:cxnSp>
        <p:nvCxnSpPr>
          <p:cNvPr id="56" name="直線コネクタ 55"/>
          <p:cNvCxnSpPr/>
          <p:nvPr/>
        </p:nvCxnSpPr>
        <p:spPr>
          <a:xfrm>
            <a:off x="1628800" y="3275856"/>
            <a:ext cx="482453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テキスト ボックス 56"/>
          <p:cNvSpPr txBox="1"/>
          <p:nvPr/>
        </p:nvSpPr>
        <p:spPr>
          <a:xfrm>
            <a:off x="1484784" y="3635896"/>
            <a:ext cx="5287025" cy="707886"/>
          </a:xfrm>
          <a:prstGeom prst="rect">
            <a:avLst/>
          </a:prstGeom>
          <a:noFill/>
        </p:spPr>
        <p:txBody>
          <a:bodyPr wrap="none" rtlCol="0">
            <a:spAutoFit/>
          </a:bodyPr>
          <a:lstStyle/>
          <a:p>
            <a:r>
              <a:rPr lang="ja-JP" altLang="en-US" sz="1000" dirty="0" smtClean="0"/>
              <a:t>早期決済サービスを導入するためには、カード会社と加盟店契約を締結しなければなりません。</a:t>
            </a:r>
            <a:endParaRPr lang="en-US" altLang="ja-JP" sz="1000" dirty="0" smtClean="0"/>
          </a:p>
          <a:p>
            <a:r>
              <a:rPr lang="ja-JP" altLang="en-US" sz="1000" dirty="0" smtClean="0"/>
              <a:t>マーチャント・サポートでは、カード会社との取次サービスを実施しているので、</a:t>
            </a:r>
            <a:endParaRPr lang="en-US" altLang="ja-JP" sz="1000" dirty="0" smtClean="0"/>
          </a:p>
          <a:p>
            <a:r>
              <a:rPr lang="ja-JP" altLang="en-US" sz="1000" dirty="0" smtClean="0"/>
              <a:t>面倒な手続きがなくお申込が簡単。通常、お申込から</a:t>
            </a:r>
            <a:r>
              <a:rPr lang="en-US" altLang="ja-JP" sz="1000" dirty="0" smtClean="0"/>
              <a:t>2</a:t>
            </a:r>
            <a:r>
              <a:rPr lang="ja-JP" altLang="en-US" sz="1000" dirty="0" smtClean="0"/>
              <a:t>ヵ月程度で、</a:t>
            </a:r>
            <a:endParaRPr lang="en-US" altLang="ja-JP" sz="1000" dirty="0" smtClean="0"/>
          </a:p>
          <a:p>
            <a:r>
              <a:rPr lang="ja-JP" altLang="en-US" sz="1000" dirty="0" smtClean="0"/>
              <a:t>早期決済サービスがご利用頂けます。</a:t>
            </a:r>
            <a:endParaRPr kumimoji="1" lang="ja-JP" altLang="en-US" sz="1000" dirty="0"/>
          </a:p>
        </p:txBody>
      </p:sp>
      <p:sp>
        <p:nvSpPr>
          <p:cNvPr id="58" name="テキスト ボックス 57"/>
          <p:cNvSpPr txBox="1"/>
          <p:nvPr/>
        </p:nvSpPr>
        <p:spPr>
          <a:xfrm>
            <a:off x="1344952" y="4716884"/>
            <a:ext cx="5513048" cy="2231380"/>
          </a:xfrm>
          <a:prstGeom prst="rect">
            <a:avLst/>
          </a:prstGeom>
          <a:noFill/>
        </p:spPr>
        <p:txBody>
          <a:bodyPr wrap="square" rtlCol="0">
            <a:spAutoFit/>
          </a:bodyPr>
          <a:lstStyle/>
          <a:p>
            <a:pPr lvl="0" eaLnBrk="0" fontAlgn="base" hangingPunct="0">
              <a:spcBef>
                <a:spcPct val="0"/>
              </a:spcBef>
              <a:spcAft>
                <a:spcPct val="0"/>
              </a:spcAft>
            </a:pPr>
            <a:r>
              <a:rPr lang="ja-JP" altLang="ja-JP" sz="1100" b="1" dirty="0" smtClean="0">
                <a:solidFill>
                  <a:srgbClr val="3D8200"/>
                </a:solidFill>
                <a:latin typeface="Arial" pitchFamily="34" charset="0"/>
                <a:ea typeface="ＭＳ Ｐゴシック" pitchFamily="50" charset="-128"/>
                <a:cs typeface="ＭＳ Ｐゴシック" pitchFamily="50" charset="-128"/>
              </a:rPr>
              <a:t>加盟店申込</a:t>
            </a:r>
          </a:p>
          <a:p>
            <a:pPr lvl="1" eaLnBrk="0" fontAlgn="base" hangingPunct="0">
              <a:spcBef>
                <a:spcPct val="0"/>
              </a:spcBef>
              <a:spcAft>
                <a:spcPct val="0"/>
              </a:spcAft>
            </a:pPr>
            <a:r>
              <a:rPr lang="ja-JP" altLang="ja-JP" sz="1100" dirty="0" smtClean="0">
                <a:latin typeface="Arial" pitchFamily="34" charset="0"/>
                <a:ea typeface="ＭＳ Ｐゴシック" pitchFamily="50" charset="-128"/>
                <a:cs typeface="ＭＳ Ｐゴシック" pitchFamily="50" charset="-128"/>
              </a:rPr>
              <a:t>マーチャント・サポート指定のクレジットカード会社（VISA、MasterCard）に</a:t>
            </a:r>
            <a:endParaRPr lang="en-US" altLang="ja-JP" sz="1100" dirty="0" smtClean="0">
              <a:latin typeface="Arial" pitchFamily="34" charset="0"/>
              <a:ea typeface="ＭＳ Ｐゴシック" pitchFamily="50" charset="-128"/>
              <a:cs typeface="ＭＳ Ｐゴシック" pitchFamily="50" charset="-128"/>
            </a:endParaRPr>
          </a:p>
          <a:p>
            <a:pPr lvl="1" eaLnBrk="0" fontAlgn="base" hangingPunct="0">
              <a:spcBef>
                <a:spcPct val="0"/>
              </a:spcBef>
              <a:spcAft>
                <a:spcPct val="0"/>
              </a:spcAft>
            </a:pPr>
            <a:r>
              <a:rPr lang="ja-JP" altLang="en-US" sz="1100" dirty="0" smtClean="0">
                <a:latin typeface="Arial" pitchFamily="34" charset="0"/>
                <a:ea typeface="ＭＳ Ｐゴシック" pitchFamily="50" charset="-128"/>
                <a:cs typeface="ＭＳ Ｐゴシック" pitchFamily="50" charset="-128"/>
              </a:rPr>
              <a:t> </a:t>
            </a:r>
            <a:r>
              <a:rPr lang="ja-JP" altLang="ja-JP" sz="1100" dirty="0" smtClean="0">
                <a:latin typeface="Arial" pitchFamily="34" charset="0"/>
                <a:ea typeface="ＭＳ Ｐゴシック" pitchFamily="50" charset="-128"/>
                <a:cs typeface="ＭＳ Ｐゴシック" pitchFamily="50" charset="-128"/>
              </a:rPr>
              <a:t>加盟店申込をして頂きます。</a:t>
            </a:r>
            <a:endParaRPr lang="en-US" altLang="ja-JP" sz="1100" dirty="0" smtClean="0">
              <a:latin typeface="Arial" pitchFamily="34" charset="0"/>
              <a:ea typeface="ＭＳ Ｐゴシック" pitchFamily="50" charset="-128"/>
              <a:cs typeface="ＭＳ Ｐゴシック" pitchFamily="50" charset="-128"/>
            </a:endParaRPr>
          </a:p>
          <a:p>
            <a:pPr lvl="1" eaLnBrk="0" fontAlgn="base" hangingPunct="0">
              <a:spcBef>
                <a:spcPct val="0"/>
              </a:spcBef>
              <a:spcAft>
                <a:spcPct val="0"/>
              </a:spcAft>
            </a:pPr>
            <a:r>
              <a:rPr lang="ja-JP" altLang="ja-JP" sz="1100" dirty="0" smtClean="0">
                <a:latin typeface="Arial" pitchFamily="34" charset="0"/>
                <a:ea typeface="ＭＳ Ｐゴシック" pitchFamily="50" charset="-128"/>
                <a:cs typeface="ＭＳ Ｐゴシック" pitchFamily="50" charset="-128"/>
              </a:rPr>
              <a:t>お申込はマーチャント・サポートが取次を行うので面倒な手続きは一切ありません。</a:t>
            </a:r>
            <a:endParaRPr lang="en-US" altLang="ja-JP" sz="1100" dirty="0" smtClean="0">
              <a:latin typeface="Arial" pitchFamily="34" charset="0"/>
              <a:ea typeface="ＭＳ Ｐゴシック" pitchFamily="50" charset="-128"/>
              <a:cs typeface="ＭＳ Ｐゴシック" pitchFamily="50" charset="-128"/>
            </a:endParaRPr>
          </a:p>
          <a:p>
            <a:pPr lvl="1" eaLnBrk="0" fontAlgn="base" hangingPunct="0">
              <a:spcBef>
                <a:spcPct val="0"/>
              </a:spcBef>
              <a:spcAft>
                <a:spcPct val="0"/>
              </a:spcAft>
            </a:pPr>
            <a:r>
              <a:rPr lang="ja-JP" altLang="ja-JP" sz="1100" dirty="0" smtClean="0">
                <a:latin typeface="Arial" pitchFamily="34" charset="0"/>
                <a:ea typeface="ＭＳ Ｐゴシック" pitchFamily="50" charset="-128"/>
                <a:cs typeface="ＭＳ Ｐゴシック" pitchFamily="50" charset="-128"/>
              </a:rPr>
              <a:t>なお、加盟登録に費用は発生しません（無料）。</a:t>
            </a:r>
          </a:p>
          <a:p>
            <a:pPr lvl="0" eaLnBrk="0" fontAlgn="base" hangingPunct="0">
              <a:spcBef>
                <a:spcPct val="0"/>
              </a:spcBef>
              <a:spcAft>
                <a:spcPct val="0"/>
              </a:spcAft>
            </a:pPr>
            <a:endParaRPr lang="en-US" altLang="ja-JP" sz="1100" b="1" dirty="0" smtClean="0">
              <a:solidFill>
                <a:srgbClr val="3D8200"/>
              </a:solidFill>
              <a:latin typeface="Arial" pitchFamily="34" charset="0"/>
              <a:ea typeface="ＭＳ Ｐゴシック" pitchFamily="50" charset="-128"/>
              <a:cs typeface="ＭＳ Ｐゴシック" pitchFamily="50" charset="-128"/>
            </a:endParaRPr>
          </a:p>
          <a:p>
            <a:pPr lvl="0" eaLnBrk="0" fontAlgn="base" hangingPunct="0">
              <a:spcBef>
                <a:spcPct val="0"/>
              </a:spcBef>
              <a:spcAft>
                <a:spcPct val="0"/>
              </a:spcAft>
            </a:pPr>
            <a:r>
              <a:rPr lang="ja-JP" altLang="ja-JP" sz="1100" b="1" dirty="0" smtClean="0">
                <a:solidFill>
                  <a:srgbClr val="3D8200"/>
                </a:solidFill>
                <a:latin typeface="Arial" pitchFamily="34" charset="0"/>
                <a:ea typeface="ＭＳ Ｐゴシック" pitchFamily="50" charset="-128"/>
                <a:cs typeface="ＭＳ Ｐゴシック" pitchFamily="50" charset="-128"/>
              </a:rPr>
              <a:t>早期決済サービス申込</a:t>
            </a:r>
          </a:p>
          <a:p>
            <a:pPr lvl="1" eaLnBrk="0" fontAlgn="base" hangingPunct="0">
              <a:spcBef>
                <a:spcPct val="0"/>
              </a:spcBef>
              <a:spcAft>
                <a:spcPct val="0"/>
              </a:spcAft>
            </a:pPr>
            <a:r>
              <a:rPr lang="ja-JP" altLang="ja-JP" sz="1100" dirty="0" smtClean="0">
                <a:latin typeface="Arial" pitchFamily="34" charset="0"/>
                <a:ea typeface="ＭＳ Ｐゴシック" pitchFamily="50" charset="-128"/>
                <a:cs typeface="ＭＳ Ｐゴシック" pitchFamily="50" charset="-128"/>
              </a:rPr>
              <a:t>マーチャント・サポートへの早期決済サービスの契約申込をして頂きます。</a:t>
            </a:r>
          </a:p>
          <a:p>
            <a:pPr lvl="0" eaLnBrk="0" fontAlgn="base" hangingPunct="0">
              <a:spcBef>
                <a:spcPct val="0"/>
              </a:spcBef>
              <a:spcAft>
                <a:spcPct val="0"/>
              </a:spcAft>
            </a:pPr>
            <a:endParaRPr lang="en-US" altLang="ja-JP" sz="1100" b="1" dirty="0" smtClean="0">
              <a:solidFill>
                <a:srgbClr val="3D8200"/>
              </a:solidFill>
              <a:latin typeface="Arial" pitchFamily="34" charset="0"/>
              <a:ea typeface="ＭＳ Ｐゴシック" pitchFamily="50" charset="-128"/>
              <a:cs typeface="ＭＳ Ｐゴシック" pitchFamily="50" charset="-128"/>
            </a:endParaRPr>
          </a:p>
          <a:p>
            <a:pPr lvl="0" eaLnBrk="0" fontAlgn="base" hangingPunct="0">
              <a:spcBef>
                <a:spcPct val="0"/>
              </a:spcBef>
              <a:spcAft>
                <a:spcPct val="0"/>
              </a:spcAft>
            </a:pPr>
            <a:r>
              <a:rPr lang="ja-JP" altLang="ja-JP" sz="1100" b="1" dirty="0" smtClean="0">
                <a:solidFill>
                  <a:srgbClr val="3D8200"/>
                </a:solidFill>
                <a:latin typeface="Arial" pitchFamily="34" charset="0"/>
                <a:ea typeface="ＭＳ Ｐゴシック" pitchFamily="50" charset="-128"/>
                <a:cs typeface="ＭＳ Ｐゴシック" pitchFamily="50" charset="-128"/>
              </a:rPr>
              <a:t>端末申込</a:t>
            </a:r>
          </a:p>
          <a:p>
            <a:pPr lvl="1" eaLnBrk="0" fontAlgn="base" hangingPunct="0">
              <a:spcBef>
                <a:spcPct val="0"/>
              </a:spcBef>
              <a:spcAft>
                <a:spcPct val="0"/>
              </a:spcAft>
            </a:pPr>
            <a:r>
              <a:rPr lang="ja-JP" altLang="ja-JP" sz="1100" dirty="0" smtClean="0">
                <a:latin typeface="Arial" pitchFamily="34" charset="0"/>
                <a:ea typeface="ＭＳ Ｐゴシック" pitchFamily="50" charset="-128"/>
                <a:cs typeface="ＭＳ Ｐゴシック" pitchFamily="50" charset="-128"/>
              </a:rPr>
              <a:t>早期決済サービス契約締結後、新設CAT端末の設置申込をして頂きます。</a:t>
            </a:r>
          </a:p>
          <a:p>
            <a:endParaRPr kumimoji="1" lang="ja-JP" altLang="en-US" dirty="0"/>
          </a:p>
        </p:txBody>
      </p:sp>
      <p:sp>
        <p:nvSpPr>
          <p:cNvPr id="59" name="正方形/長方形 58"/>
          <p:cNvSpPr/>
          <p:nvPr/>
        </p:nvSpPr>
        <p:spPr>
          <a:xfrm>
            <a:off x="1556792" y="4385823"/>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400" dirty="0" smtClean="0">
                <a:solidFill>
                  <a:schemeClr val="tx1"/>
                </a:solidFill>
                <a:latin typeface="HGP創英角ｺﾞｼｯｸUB" pitchFamily="50" charset="-128"/>
                <a:ea typeface="HGP創英角ｺﾞｼｯｸUB" pitchFamily="50" charset="-128"/>
              </a:rPr>
              <a:t>１</a:t>
            </a:r>
            <a:r>
              <a:rPr lang="en-US" altLang="ja-JP" sz="1400" dirty="0" smtClean="0">
                <a:solidFill>
                  <a:schemeClr val="tx1"/>
                </a:solidFill>
                <a:latin typeface="HGP創英角ｺﾞｼｯｸUB" pitchFamily="50" charset="-128"/>
                <a:ea typeface="HGP創英角ｺﾞｼｯｸUB" pitchFamily="50" charset="-128"/>
              </a:rPr>
              <a:t>. </a:t>
            </a:r>
            <a:r>
              <a:rPr lang="ja-JP" altLang="en-US" sz="1400" dirty="0" smtClean="0">
                <a:solidFill>
                  <a:schemeClr val="tx1"/>
                </a:solidFill>
                <a:latin typeface="HGP創英角ｺﾞｼｯｸUB" pitchFamily="50" charset="-128"/>
                <a:ea typeface="HGP創英角ｺﾞｼｯｸUB" pitchFamily="50" charset="-128"/>
              </a:rPr>
              <a:t>お申込</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60" name="下矢印 59"/>
          <p:cNvSpPr/>
          <p:nvPr/>
        </p:nvSpPr>
        <p:spPr>
          <a:xfrm>
            <a:off x="3789040" y="6732240"/>
            <a:ext cx="432048" cy="288032"/>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1" name="正方形/長方形 60"/>
          <p:cNvSpPr/>
          <p:nvPr/>
        </p:nvSpPr>
        <p:spPr>
          <a:xfrm>
            <a:off x="1556792" y="7020272"/>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dirty="0" smtClean="0">
                <a:solidFill>
                  <a:schemeClr val="tx1"/>
                </a:solidFill>
                <a:latin typeface="HGP創英角ｺﾞｼｯｸUB" pitchFamily="50" charset="-128"/>
                <a:ea typeface="HGP創英角ｺﾞｼｯｸUB" pitchFamily="50" charset="-128"/>
              </a:rPr>
              <a:t>2. </a:t>
            </a:r>
            <a:r>
              <a:rPr lang="ja-JP" altLang="en-US" sz="1400" dirty="0" smtClean="0">
                <a:solidFill>
                  <a:schemeClr val="tx1"/>
                </a:solidFill>
                <a:latin typeface="HGP創英角ｺﾞｼｯｸUB" pitchFamily="50" charset="-128"/>
                <a:ea typeface="HGP創英角ｺﾞｼｯｸUB" pitchFamily="50" charset="-128"/>
              </a:rPr>
              <a:t>審査</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62" name="テキスト ボックス 61"/>
          <p:cNvSpPr txBox="1"/>
          <p:nvPr/>
        </p:nvSpPr>
        <p:spPr>
          <a:xfrm>
            <a:off x="1570975" y="7308304"/>
            <a:ext cx="5216493" cy="400110"/>
          </a:xfrm>
          <a:prstGeom prst="rect">
            <a:avLst/>
          </a:prstGeom>
          <a:noFill/>
        </p:spPr>
        <p:txBody>
          <a:bodyPr wrap="none" rtlCol="0">
            <a:spAutoFit/>
          </a:bodyPr>
          <a:lstStyle/>
          <a:p>
            <a:r>
              <a:rPr lang="ja-JP" altLang="en-US" sz="1000" dirty="0" smtClean="0"/>
              <a:t>マーチャント・サポート及びクレジットカード会社にて、事業内容や取扱商材などについて審査。</a:t>
            </a:r>
            <a:endParaRPr lang="en-US" altLang="ja-JP" sz="1000" dirty="0" smtClean="0"/>
          </a:p>
          <a:p>
            <a:r>
              <a:rPr lang="ja-JP" altLang="en-US" sz="1000" dirty="0" smtClean="0"/>
              <a:t>通常、審査には約</a:t>
            </a:r>
            <a:r>
              <a:rPr lang="en-US" altLang="ja-JP" sz="1000" dirty="0" smtClean="0"/>
              <a:t>10</a:t>
            </a:r>
            <a:r>
              <a:rPr lang="ja-JP" altLang="en-US" sz="1000" dirty="0" smtClean="0"/>
              <a:t>日ほどかかります。なお、審査費用は発生しません（無料）。</a:t>
            </a:r>
            <a:endParaRPr kumimoji="1" lang="ja-JP" altLang="en-US" sz="1000" dirty="0"/>
          </a:p>
        </p:txBody>
      </p:sp>
      <p:sp>
        <p:nvSpPr>
          <p:cNvPr id="63" name="下矢印 62"/>
          <p:cNvSpPr/>
          <p:nvPr/>
        </p:nvSpPr>
        <p:spPr>
          <a:xfrm>
            <a:off x="3789040" y="7740352"/>
            <a:ext cx="432048" cy="288032"/>
          </a:xfrm>
          <a:prstGeom prst="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4" name="正方形/長方形 63"/>
          <p:cNvSpPr/>
          <p:nvPr/>
        </p:nvSpPr>
        <p:spPr>
          <a:xfrm>
            <a:off x="1556792" y="8028384"/>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400" dirty="0" smtClean="0">
                <a:solidFill>
                  <a:schemeClr val="tx1"/>
                </a:solidFill>
                <a:latin typeface="HGP創英角ｺﾞｼｯｸUB" pitchFamily="50" charset="-128"/>
                <a:ea typeface="HGP創英角ｺﾞｼｯｸUB" pitchFamily="50" charset="-128"/>
              </a:rPr>
              <a:t>3. </a:t>
            </a:r>
            <a:r>
              <a:rPr lang="ja-JP" altLang="en-US" sz="1400" dirty="0" smtClean="0">
                <a:solidFill>
                  <a:schemeClr val="tx1"/>
                </a:solidFill>
                <a:latin typeface="HGP創英角ｺﾞｼｯｸUB" pitchFamily="50" charset="-128"/>
                <a:ea typeface="HGP創英角ｺﾞｼｯｸUB" pitchFamily="50" charset="-128"/>
              </a:rPr>
              <a:t>早期決済サービス開始</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65" name="テキスト ボックス 64"/>
          <p:cNvSpPr txBox="1"/>
          <p:nvPr/>
        </p:nvSpPr>
        <p:spPr>
          <a:xfrm>
            <a:off x="1641507" y="8388424"/>
            <a:ext cx="4198585" cy="707886"/>
          </a:xfrm>
          <a:prstGeom prst="rect">
            <a:avLst/>
          </a:prstGeom>
          <a:noFill/>
        </p:spPr>
        <p:txBody>
          <a:bodyPr wrap="none" rtlCol="0">
            <a:spAutoFit/>
          </a:bodyPr>
          <a:lstStyle/>
          <a:p>
            <a:r>
              <a:rPr lang="en-US" altLang="ja-JP" sz="1000" dirty="0" smtClean="0"/>
              <a:t>CAT</a:t>
            </a:r>
            <a:r>
              <a:rPr lang="ja-JP" altLang="en-US" sz="1000" dirty="0" smtClean="0"/>
              <a:t>端末設置後、早期決済サービスがご利用頂けます。</a:t>
            </a:r>
            <a:endParaRPr lang="en-US" altLang="ja-JP" sz="1000" dirty="0" smtClean="0"/>
          </a:p>
          <a:p>
            <a:r>
              <a:rPr lang="en-US" altLang="ja-JP" sz="1000" dirty="0" smtClean="0"/>
              <a:t>CAT</a:t>
            </a:r>
            <a:r>
              <a:rPr lang="ja-JP" altLang="en-US" sz="1000" dirty="0" smtClean="0"/>
              <a:t>端末を通してマーチャント・サポートに売上データが転送。</a:t>
            </a:r>
            <a:endParaRPr lang="en-US" altLang="ja-JP" sz="1000" dirty="0" smtClean="0"/>
          </a:p>
          <a:p>
            <a:r>
              <a:rPr lang="en-US" altLang="ja-JP" sz="1000" dirty="0" smtClean="0"/>
              <a:t>3</a:t>
            </a:r>
            <a:r>
              <a:rPr lang="ja-JP" altLang="en-US" sz="1000" dirty="0" smtClean="0"/>
              <a:t>日後（</a:t>
            </a:r>
            <a:r>
              <a:rPr lang="en-US" altLang="ja-JP" sz="1000" dirty="0" smtClean="0"/>
              <a:t>3</a:t>
            </a:r>
            <a:r>
              <a:rPr lang="ja-JP" altLang="en-US" sz="1000" dirty="0" smtClean="0"/>
              <a:t>銀行営業日以内）に貴社指定の銀行口座に代金が振込まれます。</a:t>
            </a:r>
            <a:endParaRPr lang="en-US" altLang="ja-JP" sz="1000" dirty="0" smtClean="0"/>
          </a:p>
          <a:p>
            <a:r>
              <a:rPr lang="en-US" altLang="ja-JP" sz="1000" dirty="0" smtClean="0"/>
              <a:t>※CAT</a:t>
            </a:r>
            <a:r>
              <a:rPr lang="ja-JP" altLang="en-US" sz="1000" dirty="0" smtClean="0"/>
              <a:t>端末はお申込いただいてから設置までに約</a:t>
            </a:r>
            <a:r>
              <a:rPr lang="en-US" altLang="ja-JP" sz="1000" dirty="0" smtClean="0"/>
              <a:t>2</a:t>
            </a:r>
            <a:r>
              <a:rPr lang="ja-JP" altLang="en-US" sz="1000" dirty="0" smtClean="0"/>
              <a:t>ヵ月かかります。</a:t>
            </a:r>
            <a:endParaRPr kumimoji="1" lang="ja-JP" altLang="en-US" sz="1000" dirty="0"/>
          </a:p>
        </p:txBody>
      </p:sp>
      <p:sp>
        <p:nvSpPr>
          <p:cNvPr id="66" name="正方形/長方形 65"/>
          <p:cNvSpPr/>
          <p:nvPr/>
        </p:nvSpPr>
        <p:spPr>
          <a:xfrm>
            <a:off x="5445295" y="9433607"/>
            <a:ext cx="1289135" cy="246221"/>
          </a:xfrm>
          <a:prstGeom prst="rect">
            <a:avLst/>
          </a:prstGeom>
        </p:spPr>
        <p:txBody>
          <a:bodyPr wrap="none">
            <a:spAutoFit/>
          </a:bodyPr>
          <a:lstStyle/>
          <a:p>
            <a:r>
              <a:rPr lang="ja-JP" altLang="en-US" sz="1000" dirty="0" smtClean="0"/>
              <a:t>ページの先頭に戻る</a:t>
            </a:r>
            <a:endParaRPr lang="ja-JP" altLang="en-US" sz="1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sp>
        <p:nvSpPr>
          <p:cNvPr id="33" name="正方形/長方形 32"/>
          <p:cNvSpPr/>
          <p:nvPr/>
        </p:nvSpPr>
        <p:spPr>
          <a:xfrm>
            <a:off x="1412776" y="2123728"/>
            <a:ext cx="5112568" cy="2677656"/>
          </a:xfrm>
          <a:prstGeom prst="rect">
            <a:avLst/>
          </a:prstGeom>
        </p:spPr>
        <p:txBody>
          <a:bodyPr wrap="square">
            <a:spAutoFit/>
          </a:bodyPr>
          <a:lstStyle/>
          <a:p>
            <a:r>
              <a:rPr lang="en-US" altLang="ja-JP" sz="1050" dirty="0" smtClean="0"/>
              <a:t>Q1</a:t>
            </a:r>
            <a:r>
              <a:rPr lang="ja-JP" altLang="en-US" sz="1050" u="sng" dirty="0" smtClean="0"/>
              <a:t>： 加盟店とは何ですか？</a:t>
            </a:r>
          </a:p>
          <a:p>
            <a:r>
              <a:rPr lang="en-US" altLang="ja-JP" sz="1050" dirty="0" smtClean="0"/>
              <a:t>Q2</a:t>
            </a:r>
            <a:r>
              <a:rPr lang="ja-JP" altLang="en-US" sz="1050" u="sng" dirty="0" smtClean="0"/>
              <a:t>： 加盟店手数料とは何ですか？</a:t>
            </a:r>
          </a:p>
          <a:p>
            <a:r>
              <a:rPr lang="en-US" altLang="ja-JP" sz="1050" dirty="0" smtClean="0"/>
              <a:t>Q3</a:t>
            </a:r>
            <a:r>
              <a:rPr lang="ja-JP" altLang="en-US" sz="1050" dirty="0" smtClean="0"/>
              <a:t>： </a:t>
            </a:r>
            <a:r>
              <a:rPr lang="ja-JP" altLang="en-US" sz="1050" u="sng" dirty="0" smtClean="0"/>
              <a:t>クレジットカード端末機とは何ですか？</a:t>
            </a:r>
          </a:p>
          <a:p>
            <a:r>
              <a:rPr lang="en-US" altLang="ja-JP" sz="1050" dirty="0" smtClean="0"/>
              <a:t>Q4</a:t>
            </a:r>
            <a:r>
              <a:rPr lang="ja-JP" altLang="en-US" sz="1050" dirty="0" smtClean="0"/>
              <a:t>： </a:t>
            </a:r>
            <a:r>
              <a:rPr lang="ja-JP" altLang="en-US" sz="1050" u="sng" dirty="0" smtClean="0"/>
              <a:t>クレジットカード端末機ってうちの店に置けるの？</a:t>
            </a:r>
          </a:p>
          <a:p>
            <a:r>
              <a:rPr lang="en-US" altLang="ja-JP" sz="1050" dirty="0" smtClean="0"/>
              <a:t>Q5</a:t>
            </a:r>
            <a:r>
              <a:rPr lang="ja-JP" altLang="en-US" sz="1050" dirty="0" smtClean="0"/>
              <a:t>： </a:t>
            </a:r>
            <a:r>
              <a:rPr lang="ja-JP" altLang="en-US" sz="1050" u="sng" dirty="0" smtClean="0"/>
              <a:t>うちの店舗は、ブロードバンド対応で、</a:t>
            </a:r>
            <a:endParaRPr lang="en-US" altLang="ja-JP" sz="1050" u="sng" dirty="0" smtClean="0"/>
          </a:p>
          <a:p>
            <a:r>
              <a:rPr lang="ja-JP" altLang="en-US" sz="1050" u="sng" dirty="0" smtClean="0"/>
              <a:t>　　　ひかり回線を使っているけど。</a:t>
            </a:r>
          </a:p>
          <a:p>
            <a:r>
              <a:rPr lang="en-US" altLang="ja-JP" sz="1050" dirty="0" smtClean="0"/>
              <a:t>Q6</a:t>
            </a:r>
            <a:r>
              <a:rPr lang="ja-JP" altLang="en-US" sz="1050" dirty="0" smtClean="0"/>
              <a:t>： </a:t>
            </a:r>
            <a:r>
              <a:rPr lang="ja-JP" altLang="en-US" sz="1050" u="sng" dirty="0" smtClean="0"/>
              <a:t>オーソリゼーションとは何ですか？</a:t>
            </a:r>
          </a:p>
          <a:p>
            <a:r>
              <a:rPr lang="en-US" altLang="ja-JP" sz="1050" dirty="0" smtClean="0"/>
              <a:t>Q7</a:t>
            </a:r>
            <a:r>
              <a:rPr lang="ja-JP" altLang="en-US" sz="1050" dirty="0" smtClean="0"/>
              <a:t>： </a:t>
            </a:r>
            <a:r>
              <a:rPr lang="ja-JP" altLang="en-US" sz="1050" u="sng" dirty="0" smtClean="0"/>
              <a:t>承認番号とは何ですか？</a:t>
            </a:r>
          </a:p>
          <a:p>
            <a:r>
              <a:rPr lang="en-US" altLang="ja-JP" sz="1050" dirty="0" smtClean="0"/>
              <a:t>Q8</a:t>
            </a:r>
            <a:r>
              <a:rPr lang="ja-JP" altLang="en-US" sz="1050" dirty="0" smtClean="0"/>
              <a:t>： </a:t>
            </a:r>
            <a:r>
              <a:rPr lang="ja-JP" altLang="en-US" sz="1050" u="sng" dirty="0" smtClean="0"/>
              <a:t>分割払いとは、どのような支払方法ですか？</a:t>
            </a:r>
          </a:p>
          <a:p>
            <a:r>
              <a:rPr lang="en-US" altLang="ja-JP" sz="1050" dirty="0" smtClean="0"/>
              <a:t>Q9</a:t>
            </a:r>
            <a:r>
              <a:rPr lang="ja-JP" altLang="en-US" sz="1050" dirty="0" smtClean="0"/>
              <a:t>： </a:t>
            </a:r>
            <a:r>
              <a:rPr lang="ja-JP" altLang="en-US" sz="1050" u="sng" dirty="0" smtClean="0"/>
              <a:t>リボルビング払いとは、どのような支払方法ですか？</a:t>
            </a:r>
          </a:p>
          <a:p>
            <a:r>
              <a:rPr lang="en-US" altLang="ja-JP" sz="1050" dirty="0" smtClean="0"/>
              <a:t>Q10</a:t>
            </a:r>
            <a:r>
              <a:rPr lang="ja-JP" altLang="en-US" sz="1050" dirty="0" smtClean="0"/>
              <a:t>： </a:t>
            </a:r>
            <a:r>
              <a:rPr lang="ja-JP" altLang="en-US" sz="1050" u="sng" dirty="0" smtClean="0"/>
              <a:t>利用者の支払方法によって、</a:t>
            </a:r>
            <a:endParaRPr lang="en-US" altLang="ja-JP" sz="1050" u="sng" dirty="0" smtClean="0"/>
          </a:p>
          <a:p>
            <a:r>
              <a:rPr lang="ja-JP" altLang="en-US" sz="1050" u="sng" dirty="0" smtClean="0"/>
              <a:t>　　　　加盟店手数料は、異なりますか？</a:t>
            </a:r>
          </a:p>
          <a:p>
            <a:r>
              <a:rPr lang="en-US" altLang="ja-JP" sz="1050" dirty="0" smtClean="0"/>
              <a:t>Q11</a:t>
            </a:r>
            <a:r>
              <a:rPr lang="ja-JP" altLang="en-US" sz="1050" dirty="0" smtClean="0"/>
              <a:t>： </a:t>
            </a:r>
            <a:r>
              <a:rPr lang="ja-JP" altLang="en-US" sz="1050" u="sng" dirty="0" smtClean="0"/>
              <a:t>（飲食店の場合）営業許可証の写しの提出は必要ですか？</a:t>
            </a:r>
          </a:p>
          <a:p>
            <a:r>
              <a:rPr lang="en-US" altLang="ja-JP" sz="1050" dirty="0" smtClean="0"/>
              <a:t>Q12</a:t>
            </a:r>
            <a:r>
              <a:rPr lang="ja-JP" altLang="en-US" sz="1050" dirty="0" smtClean="0"/>
              <a:t>： </a:t>
            </a:r>
            <a:r>
              <a:rPr lang="ja-JP" altLang="en-US" sz="1050" u="sng" dirty="0" smtClean="0"/>
              <a:t>お客様にカードの引き落としがいつになるかと聞かれたら、</a:t>
            </a:r>
            <a:r>
              <a:rPr lang="ja-JP" altLang="en-US" sz="1050" dirty="0" smtClean="0"/>
              <a:t>　　　</a:t>
            </a:r>
            <a:endParaRPr lang="en-US" altLang="ja-JP" sz="1050" dirty="0" smtClean="0"/>
          </a:p>
          <a:p>
            <a:r>
              <a:rPr lang="ja-JP" altLang="en-US" sz="1050" dirty="0" smtClean="0"/>
              <a:t>　　　  </a:t>
            </a:r>
            <a:r>
              <a:rPr lang="ja-JP" altLang="en-US" sz="1050" u="sng" dirty="0" smtClean="0"/>
              <a:t>どのように回答すればよいですか？</a:t>
            </a:r>
          </a:p>
          <a:p>
            <a:r>
              <a:rPr lang="en-US" altLang="ja-JP" sz="1050" dirty="0" smtClean="0"/>
              <a:t>Q13</a:t>
            </a:r>
            <a:r>
              <a:rPr lang="ja-JP" altLang="en-US" sz="1050" u="sng" dirty="0" smtClean="0"/>
              <a:t>： ＩＣカードとは何ですか？</a:t>
            </a:r>
            <a:endParaRPr lang="ja-JP" altLang="en-US" sz="1050" u="sng" dirty="0"/>
          </a:p>
        </p:txBody>
      </p:sp>
      <p:sp>
        <p:nvSpPr>
          <p:cNvPr id="37" name="正方形/長方形 36"/>
          <p:cNvSpPr/>
          <p:nvPr/>
        </p:nvSpPr>
        <p:spPr>
          <a:xfrm>
            <a:off x="1412776" y="4716016"/>
            <a:ext cx="5112568" cy="3808735"/>
          </a:xfrm>
          <a:prstGeom prst="rect">
            <a:avLst/>
          </a:prstGeom>
        </p:spPr>
        <p:txBody>
          <a:bodyPr wrap="square">
            <a:spAutoFit/>
          </a:bodyPr>
          <a:lstStyle/>
          <a:p>
            <a:r>
              <a:rPr lang="en-US" altLang="ja-JP" sz="1050" dirty="0" smtClean="0"/>
              <a:t>Q14</a:t>
            </a:r>
            <a:r>
              <a:rPr lang="ja-JP" altLang="en-US" sz="1050" dirty="0" smtClean="0"/>
              <a:t>： </a:t>
            </a:r>
            <a:r>
              <a:rPr lang="ja-JP" altLang="en-US" sz="1050" u="sng" dirty="0" smtClean="0"/>
              <a:t>全てのクレジットカードが、</a:t>
            </a:r>
            <a:endParaRPr lang="en-US" altLang="ja-JP" sz="1050" u="sng" dirty="0" smtClean="0"/>
          </a:p>
          <a:p>
            <a:r>
              <a:rPr lang="ja-JP" altLang="en-US" sz="1050" dirty="0" smtClean="0"/>
              <a:t>　　　  </a:t>
            </a:r>
            <a:r>
              <a:rPr lang="ja-JP" altLang="en-US" sz="1050" u="sng" dirty="0" smtClean="0"/>
              <a:t>早期決済サービスの対象となるのですか？</a:t>
            </a:r>
          </a:p>
          <a:p>
            <a:r>
              <a:rPr lang="en-US" altLang="ja-JP" sz="1050" dirty="0" smtClean="0"/>
              <a:t>Q15</a:t>
            </a:r>
            <a:r>
              <a:rPr lang="ja-JP" altLang="en-US" sz="1050" dirty="0" smtClean="0"/>
              <a:t>： </a:t>
            </a:r>
            <a:r>
              <a:rPr lang="ja-JP" altLang="en-US" sz="1050" u="sng" dirty="0" smtClean="0"/>
              <a:t>他のカードの売上について、早期決済できないのですか？</a:t>
            </a:r>
          </a:p>
          <a:p>
            <a:r>
              <a:rPr lang="en-US" altLang="ja-JP" sz="1050" dirty="0" smtClean="0"/>
              <a:t>Q16</a:t>
            </a:r>
            <a:r>
              <a:rPr lang="ja-JP" altLang="en-US" sz="1050" dirty="0" smtClean="0"/>
              <a:t>： </a:t>
            </a:r>
            <a:r>
              <a:rPr lang="en-US" altLang="ja-JP" sz="1050" u="sng" dirty="0" smtClean="0"/>
              <a:t>3</a:t>
            </a:r>
            <a:r>
              <a:rPr lang="ja-JP" altLang="en-US" sz="1050" u="sng" dirty="0" smtClean="0"/>
              <a:t>営業日後振込とは、どのようなものですか？</a:t>
            </a:r>
          </a:p>
          <a:p>
            <a:r>
              <a:rPr lang="en-US" altLang="ja-JP" sz="1050" dirty="0" smtClean="0"/>
              <a:t>Q17</a:t>
            </a:r>
            <a:r>
              <a:rPr lang="ja-JP" altLang="en-US" sz="1050" dirty="0" smtClean="0"/>
              <a:t>： </a:t>
            </a:r>
            <a:r>
              <a:rPr lang="ja-JP" altLang="en-US" sz="1050" u="sng" dirty="0" smtClean="0"/>
              <a:t>なぜ</a:t>
            </a:r>
            <a:r>
              <a:rPr lang="en-US" altLang="ja-JP" sz="1050" u="sng" dirty="0" smtClean="0"/>
              <a:t>3</a:t>
            </a:r>
            <a:r>
              <a:rPr lang="ja-JP" altLang="en-US" sz="1050" u="sng" dirty="0" smtClean="0"/>
              <a:t>日後に支払えるのですか？</a:t>
            </a:r>
          </a:p>
          <a:p>
            <a:r>
              <a:rPr lang="en-US" altLang="ja-JP" sz="1050" dirty="0" smtClean="0"/>
              <a:t>Q18</a:t>
            </a:r>
            <a:r>
              <a:rPr lang="ja-JP" altLang="en-US" sz="1050" dirty="0" smtClean="0"/>
              <a:t>： </a:t>
            </a:r>
            <a:r>
              <a:rPr lang="ja-JP" altLang="en-US" sz="1050" u="sng" dirty="0" smtClean="0"/>
              <a:t>加盟店へのカード利用代金の支払は、</a:t>
            </a:r>
            <a:endParaRPr lang="en-US" altLang="ja-JP" sz="1050" u="sng" dirty="0" smtClean="0"/>
          </a:p>
          <a:p>
            <a:r>
              <a:rPr lang="ja-JP" altLang="en-US" sz="1050" dirty="0" smtClean="0"/>
              <a:t>　　　</a:t>
            </a:r>
            <a:r>
              <a:rPr lang="ja-JP" altLang="en-US" sz="1050" u="sng" dirty="0" smtClean="0"/>
              <a:t>　どのように行われますか？</a:t>
            </a:r>
          </a:p>
          <a:p>
            <a:r>
              <a:rPr lang="en-US" altLang="ja-JP" sz="1050" dirty="0" smtClean="0"/>
              <a:t>Q19</a:t>
            </a:r>
            <a:r>
              <a:rPr lang="ja-JP" altLang="en-US" sz="1050" dirty="0" smtClean="0"/>
              <a:t>： </a:t>
            </a:r>
            <a:r>
              <a:rPr lang="ja-JP" altLang="en-US" sz="1050" u="sng" dirty="0" smtClean="0"/>
              <a:t>支払方法は何が使えますか？</a:t>
            </a:r>
          </a:p>
          <a:p>
            <a:r>
              <a:rPr lang="en-US" altLang="ja-JP" sz="1050" dirty="0" smtClean="0"/>
              <a:t>Q20</a:t>
            </a:r>
            <a:r>
              <a:rPr lang="ja-JP" altLang="en-US" sz="1050" dirty="0" smtClean="0"/>
              <a:t>： </a:t>
            </a:r>
            <a:r>
              <a:rPr lang="ja-JP" altLang="en-US" sz="1050" u="sng" dirty="0" smtClean="0"/>
              <a:t>送金手数料は、かかりますか？</a:t>
            </a:r>
          </a:p>
          <a:p>
            <a:r>
              <a:rPr lang="en-US" altLang="ja-JP" sz="1050" dirty="0" smtClean="0"/>
              <a:t>Q21</a:t>
            </a:r>
            <a:r>
              <a:rPr lang="ja-JP" altLang="en-US" sz="1050" dirty="0" smtClean="0"/>
              <a:t>： </a:t>
            </a:r>
            <a:r>
              <a:rPr lang="ja-JP" altLang="en-US" sz="1050" u="sng" dirty="0" smtClean="0"/>
              <a:t>早期決済サービスの提供を受ける際に</a:t>
            </a:r>
            <a:r>
              <a:rPr lang="ja-JP" altLang="en-US" sz="1050" dirty="0" smtClean="0"/>
              <a:t>、</a:t>
            </a:r>
            <a:endParaRPr lang="en-US" altLang="ja-JP" sz="1050" dirty="0" smtClean="0"/>
          </a:p>
          <a:p>
            <a:r>
              <a:rPr lang="ja-JP" altLang="en-US" sz="1050" dirty="0" smtClean="0"/>
              <a:t>　　　  </a:t>
            </a:r>
            <a:r>
              <a:rPr lang="ja-JP" altLang="en-US" sz="1050" u="sng" dirty="0" smtClean="0"/>
              <a:t>上限売上金額などの何か制限はありますか？</a:t>
            </a:r>
          </a:p>
          <a:p>
            <a:r>
              <a:rPr lang="en-US" altLang="ja-JP" sz="1050" dirty="0" smtClean="0"/>
              <a:t>Q22</a:t>
            </a:r>
            <a:r>
              <a:rPr lang="ja-JP" altLang="en-US" sz="1050" dirty="0" smtClean="0"/>
              <a:t>： </a:t>
            </a:r>
            <a:r>
              <a:rPr lang="ja-JP" altLang="en-US" sz="1050" u="sng" dirty="0" smtClean="0"/>
              <a:t>個人事業主でも申込はできますか？</a:t>
            </a:r>
          </a:p>
          <a:p>
            <a:r>
              <a:rPr lang="en-US" altLang="ja-JP" sz="1050" dirty="0" smtClean="0"/>
              <a:t>Q23</a:t>
            </a:r>
            <a:r>
              <a:rPr lang="ja-JP" altLang="en-US" sz="1050" dirty="0" smtClean="0"/>
              <a:t>： </a:t>
            </a:r>
            <a:r>
              <a:rPr lang="ja-JP" altLang="en-US" sz="1050" u="sng" dirty="0" smtClean="0"/>
              <a:t>早期決済サービスを受けるための、条件はありますか？</a:t>
            </a:r>
          </a:p>
          <a:p>
            <a:r>
              <a:rPr lang="en-US" altLang="ja-JP" sz="1050" dirty="0" smtClean="0"/>
              <a:t>Q24</a:t>
            </a:r>
            <a:r>
              <a:rPr lang="ja-JP" altLang="en-US" sz="1050" dirty="0" smtClean="0"/>
              <a:t>： </a:t>
            </a:r>
            <a:r>
              <a:rPr lang="ja-JP" altLang="en-US" sz="1050" u="sng" dirty="0" smtClean="0"/>
              <a:t>入会にあたって、審査料や加盟料は発生しますか？</a:t>
            </a:r>
          </a:p>
          <a:p>
            <a:r>
              <a:rPr lang="en-US" altLang="ja-JP" sz="1050" dirty="0" smtClean="0"/>
              <a:t>Q25</a:t>
            </a:r>
            <a:r>
              <a:rPr lang="ja-JP" altLang="en-US" sz="1050" dirty="0" smtClean="0"/>
              <a:t>： </a:t>
            </a:r>
            <a:r>
              <a:rPr lang="ja-JP" altLang="en-US" sz="1050" u="sng" dirty="0" smtClean="0"/>
              <a:t>審査はどこが行うのですか？</a:t>
            </a:r>
          </a:p>
          <a:p>
            <a:r>
              <a:rPr lang="en-US" altLang="ja-JP" sz="1050" dirty="0" smtClean="0"/>
              <a:t>Q26</a:t>
            </a:r>
            <a:r>
              <a:rPr lang="ja-JP" altLang="en-US" sz="1050" dirty="0" smtClean="0"/>
              <a:t>： </a:t>
            </a:r>
            <a:r>
              <a:rPr lang="ja-JP" altLang="en-US" sz="1050" u="sng" dirty="0" smtClean="0"/>
              <a:t>使用開始までは、どれくらいかかりますか？</a:t>
            </a:r>
          </a:p>
          <a:p>
            <a:r>
              <a:rPr lang="en-US" altLang="ja-JP" sz="1050" dirty="0" smtClean="0"/>
              <a:t>Q27</a:t>
            </a:r>
            <a:r>
              <a:rPr lang="ja-JP" altLang="en-US" sz="1050" dirty="0" smtClean="0"/>
              <a:t>： </a:t>
            </a:r>
            <a:r>
              <a:rPr lang="ja-JP" altLang="en-US" sz="1050" u="sng" dirty="0" smtClean="0"/>
              <a:t>加盟後、加盟店手数料以外にかかる費用はありますか？</a:t>
            </a:r>
          </a:p>
          <a:p>
            <a:r>
              <a:rPr lang="en-US" altLang="ja-JP" sz="1050" dirty="0" smtClean="0"/>
              <a:t>Q28</a:t>
            </a:r>
            <a:r>
              <a:rPr lang="ja-JP" altLang="en-US" sz="1050" dirty="0" smtClean="0"/>
              <a:t>：</a:t>
            </a:r>
            <a:r>
              <a:rPr lang="ja-JP" altLang="en-US" sz="1050" u="sng" dirty="0" smtClean="0"/>
              <a:t> 複数の店舗がある場合の加盟店契約は、</a:t>
            </a:r>
            <a:endParaRPr lang="en-US" altLang="ja-JP" sz="1050" u="sng" dirty="0" smtClean="0"/>
          </a:p>
          <a:p>
            <a:r>
              <a:rPr lang="ja-JP" altLang="en-US" sz="1050" dirty="0" smtClean="0"/>
              <a:t>　　　  </a:t>
            </a:r>
            <a:r>
              <a:rPr lang="ja-JP" altLang="en-US" sz="1050" u="sng" dirty="0" smtClean="0"/>
              <a:t>どのようになりますか？</a:t>
            </a:r>
          </a:p>
          <a:p>
            <a:r>
              <a:rPr lang="en-US" altLang="ja-JP" sz="1050" dirty="0" smtClean="0"/>
              <a:t>Q29</a:t>
            </a:r>
            <a:r>
              <a:rPr lang="ja-JP" altLang="en-US" sz="1050" dirty="0" smtClean="0"/>
              <a:t>： </a:t>
            </a:r>
            <a:r>
              <a:rPr lang="ja-JP" altLang="en-US" sz="1050" u="sng" dirty="0" smtClean="0"/>
              <a:t>今、設置しているクレジットカード端末</a:t>
            </a:r>
            <a:r>
              <a:rPr lang="ja-JP" altLang="en-US" sz="1050" u="sng" dirty="0" smtClean="0">
                <a:solidFill>
                  <a:srgbClr val="00B050"/>
                </a:solidFill>
              </a:rPr>
              <a:t>ＣＡＴ）</a:t>
            </a:r>
            <a:r>
              <a:rPr lang="ja-JP" altLang="en-US" sz="1050" u="sng" dirty="0" smtClean="0"/>
              <a:t>を</a:t>
            </a:r>
            <a:endParaRPr lang="en-US" altLang="ja-JP" sz="1050" u="sng" dirty="0" smtClean="0"/>
          </a:p>
          <a:p>
            <a:r>
              <a:rPr lang="ja-JP" altLang="en-US" sz="1050" dirty="0" smtClean="0"/>
              <a:t>　　　　</a:t>
            </a:r>
            <a:r>
              <a:rPr lang="ja-JP" altLang="en-US" sz="1050" u="sng" dirty="0" smtClean="0"/>
              <a:t>継続使用できますか？</a:t>
            </a:r>
          </a:p>
          <a:p>
            <a:r>
              <a:rPr lang="en-US" altLang="ja-JP" sz="1050" dirty="0" smtClean="0"/>
              <a:t>Q30</a:t>
            </a:r>
            <a:r>
              <a:rPr lang="ja-JP" altLang="en-US" sz="1050" dirty="0" smtClean="0"/>
              <a:t>： </a:t>
            </a:r>
            <a:r>
              <a:rPr lang="ja-JP" altLang="en-US" sz="1050" u="sng" dirty="0" smtClean="0"/>
              <a:t>明細書は、届きますか？</a:t>
            </a:r>
          </a:p>
          <a:p>
            <a:endParaRPr lang="ja-JP" altLang="en-US" sz="10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grpSp>
        <p:nvGrpSpPr>
          <p:cNvPr id="5" name="グループ化 126"/>
          <p:cNvGrpSpPr/>
          <p:nvPr/>
        </p:nvGrpSpPr>
        <p:grpSpPr>
          <a:xfrm>
            <a:off x="5151773" y="8777918"/>
            <a:ext cx="144016" cy="144016"/>
            <a:chOff x="945791" y="4522572"/>
            <a:chExt cx="144016" cy="144016"/>
          </a:xfrm>
        </p:grpSpPr>
        <p:sp>
          <p:nvSpPr>
            <p:cNvPr id="37" name="二等辺三角形 36"/>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正方形/長方形 37"/>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0" name="正方形/長方形 39"/>
          <p:cNvSpPr/>
          <p:nvPr/>
        </p:nvSpPr>
        <p:spPr>
          <a:xfrm>
            <a:off x="1268760" y="2123728"/>
            <a:ext cx="316835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fontAlgn="base">
              <a:spcBef>
                <a:spcPct val="0"/>
              </a:spcBef>
              <a:spcAft>
                <a:spcPct val="0"/>
              </a:spcAft>
            </a:pPr>
            <a:r>
              <a:rPr lang="ja-JP" altLang="ja-JP" sz="1400" b="1" dirty="0" smtClean="0">
                <a:solidFill>
                  <a:schemeClr val="tx1"/>
                </a:solidFill>
                <a:latin typeface="Arial" pitchFamily="34" charset="0"/>
                <a:ea typeface="ＭＳ Ｐゴシック" pitchFamily="50" charset="-128"/>
                <a:cs typeface="ＭＳ Ｐゴシック" pitchFamily="50" charset="-128"/>
              </a:rPr>
              <a:t>クレジットカード基礎 </a:t>
            </a:r>
            <a:endParaRPr lang="ja-JP" altLang="ja-JP" sz="1400" dirty="0" smtClean="0">
              <a:solidFill>
                <a:schemeClr val="tx1"/>
              </a:solidFill>
              <a:latin typeface="Arial" pitchFamily="34" charset="0"/>
              <a:ea typeface="ＭＳ Ｐゴシック" pitchFamily="50" charset="-128"/>
              <a:cs typeface="ＭＳ Ｐゴシック" pitchFamily="50" charset="-128"/>
            </a:endParaRPr>
          </a:p>
        </p:txBody>
      </p:sp>
      <p:sp>
        <p:nvSpPr>
          <p:cNvPr id="45" name="Rectangle 2"/>
          <p:cNvSpPr>
            <a:spLocks noChangeArrowheads="1"/>
          </p:cNvSpPr>
          <p:nvPr/>
        </p:nvSpPr>
        <p:spPr bwMode="auto">
          <a:xfrm>
            <a:off x="1340768" y="2195736"/>
            <a:ext cx="5904656" cy="6641797"/>
          </a:xfrm>
          <a:prstGeom prst="rect">
            <a:avLst/>
          </a:prstGeom>
          <a:noFill/>
          <a:ln w="9525">
            <a:noFill/>
            <a:miter lim="800000"/>
            <a:headEnd/>
            <a:tailEnd/>
          </a:ln>
          <a:effectLst/>
        </p:spPr>
        <p:txBody>
          <a:bodyPr vert="horz" wrap="square" lIns="0" tIns="179331" rIns="0" bIns="88872"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Q1</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加盟店とは何ですか？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A1</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：クレジットカード会社と契約している小売店などのことを指します。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カード会員は、そのカード会社の加盟店でクレジットカードを利用することができます。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米国のクレジットカード業界では、一般的に「マーチャント（</a:t>
            </a: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merchant</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）」と呼ぶ場合が多いようです。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Q2</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加盟店手数料とは何ですか？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A2</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クレジットカードの加盟店（小売店）でカード会員（消費者）がカードによる買い物をした場合、</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その加盟店がクレジットカード会社に支払う手数料のことです。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なお、カード会社が加盟店に「立替払い」をする際には</a:t>
            </a:r>
            <a:r>
              <a:rPr lang="ja-JP" altLang="en-US" sz="900" dirty="0" smtClean="0">
                <a:latin typeface="Arial" pitchFamily="34" charset="0"/>
                <a:ea typeface="ＭＳ Ｐゴシック" pitchFamily="50" charset="-128"/>
                <a:cs typeface="ＭＳ Ｐゴシック" pitchFamily="50" charset="-128"/>
              </a:rPr>
              <a:t>、</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売上代金から加盟店手数料を差し引いた金額を支払うことになります。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Q3</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クレジットカード端末機とは何ですか？ </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A3</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電話回線を用いてカードチェックや売上送信を行う機械です。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スピーディーな処理により、レジでお客様をお待たせしません。通称</a:t>
            </a: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CAT</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（キャット）と言われています。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Q4</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クレジットカード端末機ってうちの店に置けるの？ </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A4</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店舗に電話回線があれば、設置が可能です。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（公衆電話や一部の電話回線には、接続できない場合があります。）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回線は、原則、アナログ回線か</a:t>
            </a: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ISDN</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回線が必要となります。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Q5</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うちの店舗は、ブロードバンド対応で、ひかり回線を使用しているけど。</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A5</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t>
            </a: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ADSL</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やひかり回線に対応する端末機もご用意しています。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決済回数の多い加盟店様には、</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lang="ja-JP" altLang="en-US" sz="900" dirty="0" smtClean="0">
                <a:latin typeface="Arial" pitchFamily="34" charset="0"/>
                <a:ea typeface="ＭＳ Ｐゴシック" pitchFamily="50" charset="-128"/>
                <a:cs typeface="ＭＳ Ｐゴシック" pitchFamily="50" charset="-128"/>
              </a:rPr>
              <a:t>　</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プロバイダーや</a:t>
            </a: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LAN</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経由で利用できるインターネット通信用の端末機もご用意しています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（加盟店様の回線状況やプロバイダーのセキュリティ環境によっては、ご利用できない場合があります）。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Q6</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オーソリゼーションとは何ですか？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A6</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クレジットカード加盟店は、カード会員が一定金額を超える買い物をしようとする場合、</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与信可否の承認をカード会社に求めなければなりません。</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これをオーソリゼーション（信用照会）と言います。原則、</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クレジットカード端末機にて処理を行うことになります。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Q7</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承認番号とは何ですか？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A7</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クレジットカード加盟店は、一定金額以上の金額の商品をカードで販売する際には、</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カード発行会社に対し、オーソリゼーションを求めることを義務付けられています。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カード会社が承認すれば「承認番号」を加盟店に伝えることになります。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Q8</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分割払いとは、どのような支払方法ですか？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A8</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カード利用代金を、会員様のご指定された回数で、</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均等に分割してカード会社より会員様にご請求させて頂く支払方法です。</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会員様が分割払いをご利用の場合、カード会社所定の手数料を会員様にご請求させて頂きます。</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0" marR="0" lvl="0" indent="0" defTabSz="914400" rtl="0" eaLnBrk="0" fontAlgn="base" latinLnBrk="0" hangingPunct="0">
              <a:lnSpc>
                <a:spcPct val="100000"/>
              </a:lnSpc>
              <a:spcBef>
                <a:spcPct val="0"/>
              </a:spcBef>
              <a:spcAft>
                <a:spcPct val="0"/>
              </a:spcAft>
              <a:buClrTx/>
              <a:buSzTx/>
              <a:buFontTx/>
              <a:buNone/>
              <a:tabLst/>
            </a:pPr>
            <a:r>
              <a:rPr kumimoji="1" lang="ja-JP" alt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Q9</a:t>
            </a:r>
            <a:r>
              <a:rPr kumimoji="1" lang="ja-JP" sz="900" b="1" i="0" u="none" strike="noStrike" cap="none" normalizeH="0" baseline="0" dirty="0" smtClean="0">
                <a:ln>
                  <a:noFill/>
                </a:ln>
                <a:solidFill>
                  <a:srgbClr val="3D8200"/>
                </a:solidFill>
                <a:effectLst/>
                <a:latin typeface="Arial" pitchFamily="34" charset="0"/>
                <a:ea typeface="ＭＳ Ｐゴシック" pitchFamily="50" charset="-128"/>
                <a:cs typeface="ＭＳ Ｐゴシック" pitchFamily="50" charset="-128"/>
              </a:rPr>
              <a:t>： リボルビング払いとは、どのような支払方法ですか？</a:t>
            </a:r>
          </a:p>
          <a:p>
            <a:pPr marL="457200" marR="0" lvl="1" indent="0" defTabSz="914400" rtl="0" eaLnBrk="0" fontAlgn="base" latinLnBrk="0" hangingPunct="0">
              <a:lnSpc>
                <a:spcPct val="100000"/>
              </a:lnSpc>
              <a:spcBef>
                <a:spcPct val="0"/>
              </a:spcBef>
              <a:spcAft>
                <a:spcPct val="0"/>
              </a:spcAft>
              <a:buClrTx/>
              <a:buSzTx/>
              <a:buFontTx/>
              <a:buNone/>
              <a:tabLst/>
            </a:pPr>
            <a:r>
              <a:rPr kumimoji="1" lang="ja-JP"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A9</a:t>
            </a: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 カード利用の回数や金額にかかわらず、毎月、会員様がご指定されたお支払元金と手数料を、</a:t>
            </a:r>
            <a:endParaRPr kumimoji="1" lang="en-US" alt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a:p>
            <a:pPr marL="457200" marR="0" lvl="1" indent="0" defTabSz="914400" rtl="0" eaLnBrk="0" fontAlgn="base" latinLnBrk="0" hangingPunct="0">
              <a:lnSpc>
                <a:spcPct val="100000"/>
              </a:lnSpc>
              <a:spcBef>
                <a:spcPct val="0"/>
              </a:spcBef>
              <a:spcAft>
                <a:spcPct val="0"/>
              </a:spcAft>
              <a:buClrTx/>
              <a:buSzTx/>
              <a:buFontTx/>
              <a:buNone/>
              <a:tabLst/>
            </a:pPr>
            <a:r>
              <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rPr>
              <a:t>カード会社より会員様にご請求させて頂く支払方法です。 </a:t>
            </a:r>
          </a:p>
          <a:p>
            <a:pPr marL="0" marR="0" lvl="0" indent="0" algn="r" defTabSz="914400" rtl="0" eaLnBrk="0" fontAlgn="base" latinLnBrk="0" hangingPunct="0">
              <a:lnSpc>
                <a:spcPct val="100000"/>
              </a:lnSpc>
              <a:spcBef>
                <a:spcPct val="0"/>
              </a:spcBef>
              <a:spcAft>
                <a:spcPct val="0"/>
              </a:spcAft>
              <a:buClrTx/>
              <a:buSzTx/>
              <a:buFontTx/>
              <a:buNone/>
              <a:tabLst/>
            </a:pPr>
            <a:endParaRPr kumimoji="1" lang="ja-JP" sz="900" b="0" i="0" u="none" strike="noStrike" cap="none" normalizeH="0" baseline="0" dirty="0" smtClean="0">
              <a:ln>
                <a:noFill/>
              </a:ln>
              <a:solidFill>
                <a:schemeClr val="tx1"/>
              </a:solidFill>
              <a:effectLst/>
              <a:latin typeface="Arial" pitchFamily="34" charset="0"/>
              <a:ea typeface="ＭＳ Ｐゴシック" pitchFamily="50" charset="-128"/>
              <a:cs typeface="ＭＳ Ｐゴシック" pitchFamily="50" charset="-128"/>
            </a:endParaRPr>
          </a:p>
        </p:txBody>
      </p:sp>
      <p:sp>
        <p:nvSpPr>
          <p:cNvPr id="52" name="正方形/長方形 51"/>
          <p:cNvSpPr/>
          <p:nvPr/>
        </p:nvSpPr>
        <p:spPr>
          <a:xfrm>
            <a:off x="5308217" y="8718267"/>
            <a:ext cx="1289135" cy="246221"/>
          </a:xfrm>
          <a:prstGeom prst="rect">
            <a:avLst/>
          </a:prstGeom>
        </p:spPr>
        <p:txBody>
          <a:bodyPr wrap="none">
            <a:spAutoFit/>
          </a:bodyPr>
          <a:lstStyle/>
          <a:p>
            <a:r>
              <a:rPr lang="ja-JP" altLang="en-US" sz="1000" dirty="0" smtClean="0"/>
              <a:t>ページの先頭に戻る</a:t>
            </a:r>
            <a:endParaRPr lang="ja-JP" altLang="en-US" sz="1000" dirty="0"/>
          </a:p>
        </p:txBody>
      </p:sp>
      <p:grpSp>
        <p:nvGrpSpPr>
          <p:cNvPr id="6" name="グループ化 126"/>
          <p:cNvGrpSpPr/>
          <p:nvPr/>
        </p:nvGrpSpPr>
        <p:grpSpPr>
          <a:xfrm>
            <a:off x="5120569" y="2950752"/>
            <a:ext cx="117167" cy="117167"/>
            <a:chOff x="945791" y="4522572"/>
            <a:chExt cx="144016" cy="144016"/>
          </a:xfrm>
        </p:grpSpPr>
        <p:sp>
          <p:nvSpPr>
            <p:cNvPr id="54" name="二等辺三角形 53"/>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正方形/長方形 54"/>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6" name="正方形/長方形 55"/>
          <p:cNvSpPr/>
          <p:nvPr/>
        </p:nvSpPr>
        <p:spPr>
          <a:xfrm>
            <a:off x="5190443" y="2893236"/>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7" name="グループ化 126"/>
          <p:cNvGrpSpPr/>
          <p:nvPr/>
        </p:nvGrpSpPr>
        <p:grpSpPr>
          <a:xfrm>
            <a:off x="5132926" y="3750612"/>
            <a:ext cx="117167" cy="117167"/>
            <a:chOff x="945791" y="4522572"/>
            <a:chExt cx="144016" cy="144016"/>
          </a:xfrm>
        </p:grpSpPr>
        <p:sp>
          <p:nvSpPr>
            <p:cNvPr id="58" name="二等辺三角形 57"/>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9" name="正方形/長方形 58"/>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0" name="正方形/長方形 59"/>
          <p:cNvSpPr/>
          <p:nvPr/>
        </p:nvSpPr>
        <p:spPr>
          <a:xfrm>
            <a:off x="5202800" y="3693096"/>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8" name="グループ化 126"/>
          <p:cNvGrpSpPr/>
          <p:nvPr/>
        </p:nvGrpSpPr>
        <p:grpSpPr>
          <a:xfrm>
            <a:off x="5149551" y="4324542"/>
            <a:ext cx="117167" cy="117167"/>
            <a:chOff x="945791" y="4522572"/>
            <a:chExt cx="144016" cy="144016"/>
          </a:xfrm>
        </p:grpSpPr>
        <p:sp>
          <p:nvSpPr>
            <p:cNvPr id="62" name="二等辺三角形 61"/>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正方形/長方形 62"/>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4" name="正方形/長方形 63"/>
          <p:cNvSpPr/>
          <p:nvPr/>
        </p:nvSpPr>
        <p:spPr>
          <a:xfrm>
            <a:off x="5219425" y="4267026"/>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9" name="グループ化 126"/>
          <p:cNvGrpSpPr/>
          <p:nvPr/>
        </p:nvGrpSpPr>
        <p:grpSpPr>
          <a:xfrm>
            <a:off x="5124837" y="4989556"/>
            <a:ext cx="117167" cy="117167"/>
            <a:chOff x="945791" y="4522572"/>
            <a:chExt cx="144016" cy="144016"/>
          </a:xfrm>
        </p:grpSpPr>
        <p:sp>
          <p:nvSpPr>
            <p:cNvPr id="66" name="二等辺三角形 65"/>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68" name="正方形/長方形 67"/>
          <p:cNvSpPr/>
          <p:nvPr/>
        </p:nvSpPr>
        <p:spPr>
          <a:xfrm>
            <a:off x="5194711" y="4932040"/>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10" name="グループ化 126"/>
          <p:cNvGrpSpPr/>
          <p:nvPr/>
        </p:nvGrpSpPr>
        <p:grpSpPr>
          <a:xfrm>
            <a:off x="5112032" y="5838844"/>
            <a:ext cx="117167" cy="117167"/>
            <a:chOff x="945791" y="4522572"/>
            <a:chExt cx="144016" cy="144016"/>
          </a:xfrm>
        </p:grpSpPr>
        <p:sp>
          <p:nvSpPr>
            <p:cNvPr id="70" name="二等辺三角形 69"/>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2" name="正方形/長方形 71"/>
          <p:cNvSpPr/>
          <p:nvPr/>
        </p:nvSpPr>
        <p:spPr>
          <a:xfrm>
            <a:off x="5181906" y="5781328"/>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11" name="グループ化 126"/>
          <p:cNvGrpSpPr/>
          <p:nvPr/>
        </p:nvGrpSpPr>
        <p:grpSpPr>
          <a:xfrm>
            <a:off x="5112032" y="6486916"/>
            <a:ext cx="117167" cy="117167"/>
            <a:chOff x="945791" y="4522572"/>
            <a:chExt cx="144016" cy="144016"/>
          </a:xfrm>
        </p:grpSpPr>
        <p:sp>
          <p:nvSpPr>
            <p:cNvPr id="74" name="二等辺三角形 73"/>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6" name="正方形/長方形 75"/>
          <p:cNvSpPr/>
          <p:nvPr/>
        </p:nvSpPr>
        <p:spPr>
          <a:xfrm>
            <a:off x="5181906" y="6429400"/>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12" name="グループ化 126"/>
          <p:cNvGrpSpPr/>
          <p:nvPr/>
        </p:nvGrpSpPr>
        <p:grpSpPr>
          <a:xfrm>
            <a:off x="5108212" y="7293812"/>
            <a:ext cx="117167" cy="117167"/>
            <a:chOff x="945791" y="4522572"/>
            <a:chExt cx="144016" cy="144016"/>
          </a:xfrm>
        </p:grpSpPr>
        <p:sp>
          <p:nvSpPr>
            <p:cNvPr id="78" name="二等辺三角形 77"/>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9" name="正方形/長方形 78"/>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0" name="正方形/長方形 79"/>
          <p:cNvSpPr/>
          <p:nvPr/>
        </p:nvSpPr>
        <p:spPr>
          <a:xfrm>
            <a:off x="5178086" y="7236296"/>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13" name="グループ化 126"/>
          <p:cNvGrpSpPr/>
          <p:nvPr/>
        </p:nvGrpSpPr>
        <p:grpSpPr>
          <a:xfrm>
            <a:off x="5085184" y="8009307"/>
            <a:ext cx="117167" cy="117167"/>
            <a:chOff x="945791" y="4522572"/>
            <a:chExt cx="144016" cy="144016"/>
          </a:xfrm>
        </p:grpSpPr>
        <p:sp>
          <p:nvSpPr>
            <p:cNvPr id="82" name="二等辺三角形 81"/>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正方形/長方形 82"/>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4" name="正方形/長方形 83"/>
          <p:cNvSpPr/>
          <p:nvPr/>
        </p:nvSpPr>
        <p:spPr>
          <a:xfrm>
            <a:off x="5155058" y="7951791"/>
            <a:ext cx="1178528" cy="230832"/>
          </a:xfrm>
          <a:prstGeom prst="rect">
            <a:avLst/>
          </a:prstGeom>
        </p:spPr>
        <p:txBody>
          <a:bodyPr wrap="none">
            <a:spAutoFit/>
          </a:bodyPr>
          <a:lstStyle/>
          <a:p>
            <a:r>
              <a:rPr lang="ja-JP" altLang="en-US" sz="900" dirty="0" smtClean="0"/>
              <a:t>ページの先頭に戻る</a:t>
            </a:r>
            <a:endParaRPr lang="ja-JP" altLang="en-US" sz="900" dirty="0"/>
          </a:p>
        </p:txBody>
      </p:sp>
      <p:grpSp>
        <p:nvGrpSpPr>
          <p:cNvPr id="14" name="グループ化 126"/>
          <p:cNvGrpSpPr/>
          <p:nvPr/>
        </p:nvGrpSpPr>
        <p:grpSpPr>
          <a:xfrm>
            <a:off x="5085184" y="8575148"/>
            <a:ext cx="117167" cy="117167"/>
            <a:chOff x="945791" y="4522572"/>
            <a:chExt cx="144016" cy="144016"/>
          </a:xfrm>
        </p:grpSpPr>
        <p:sp>
          <p:nvSpPr>
            <p:cNvPr id="86" name="二等辺三角形 85"/>
            <p:cNvSpPr/>
            <p:nvPr/>
          </p:nvSpPr>
          <p:spPr>
            <a:xfrm rot="5400000">
              <a:off x="987439" y="4556386"/>
              <a:ext cx="83132" cy="71665"/>
            </a:xfrm>
            <a:prstGeom prst="triangl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p:cNvSpPr/>
            <p:nvPr/>
          </p:nvSpPr>
          <p:spPr>
            <a:xfrm>
              <a:off x="945791" y="4522572"/>
              <a:ext cx="144016" cy="14401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88" name="正方形/長方形 87"/>
          <p:cNvSpPr/>
          <p:nvPr/>
        </p:nvSpPr>
        <p:spPr>
          <a:xfrm>
            <a:off x="5155058" y="8517632"/>
            <a:ext cx="1178528" cy="230832"/>
          </a:xfrm>
          <a:prstGeom prst="rect">
            <a:avLst/>
          </a:prstGeom>
        </p:spPr>
        <p:txBody>
          <a:bodyPr wrap="none">
            <a:spAutoFit/>
          </a:bodyPr>
          <a:lstStyle/>
          <a:p>
            <a:r>
              <a:rPr lang="ja-JP" altLang="en-US" sz="900" dirty="0" smtClean="0"/>
              <a:t>ページの先頭に戻る</a:t>
            </a:r>
            <a:endParaRPr lang="ja-JP" altLang="en-US" sz="900" dirty="0"/>
          </a:p>
        </p:txBody>
      </p:sp>
      <p:sp>
        <p:nvSpPr>
          <p:cNvPr id="89" name="正方形/長方形 88"/>
          <p:cNvSpPr/>
          <p:nvPr/>
        </p:nvSpPr>
        <p:spPr>
          <a:xfrm>
            <a:off x="1293474" y="2411760"/>
            <a:ext cx="5276494"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0" name="正方形/長方形 89"/>
          <p:cNvSpPr/>
          <p:nvPr/>
        </p:nvSpPr>
        <p:spPr>
          <a:xfrm>
            <a:off x="1268760" y="3094769"/>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1" name="正方形/長方形 90"/>
          <p:cNvSpPr/>
          <p:nvPr/>
        </p:nvSpPr>
        <p:spPr>
          <a:xfrm>
            <a:off x="1281117" y="3911571"/>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正方形/長方形 91"/>
          <p:cNvSpPr/>
          <p:nvPr/>
        </p:nvSpPr>
        <p:spPr>
          <a:xfrm>
            <a:off x="1256403" y="4465055"/>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正方形/長方形 92"/>
          <p:cNvSpPr/>
          <p:nvPr/>
        </p:nvSpPr>
        <p:spPr>
          <a:xfrm>
            <a:off x="1268760" y="5133573"/>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4" name="正方形/長方形 93"/>
          <p:cNvSpPr/>
          <p:nvPr/>
        </p:nvSpPr>
        <p:spPr>
          <a:xfrm>
            <a:off x="1268760" y="5964866"/>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5" name="正方形/長方形 94"/>
          <p:cNvSpPr/>
          <p:nvPr/>
        </p:nvSpPr>
        <p:spPr>
          <a:xfrm>
            <a:off x="1272876" y="6779534"/>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正方形/長方形 95"/>
          <p:cNvSpPr/>
          <p:nvPr/>
        </p:nvSpPr>
        <p:spPr>
          <a:xfrm>
            <a:off x="1268760" y="7477034"/>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7" name="正方形/長方形 96"/>
          <p:cNvSpPr/>
          <p:nvPr/>
        </p:nvSpPr>
        <p:spPr>
          <a:xfrm>
            <a:off x="1281117" y="8147686"/>
            <a:ext cx="5112568" cy="14401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正方形/長方形 97"/>
          <p:cNvSpPr/>
          <p:nvPr/>
        </p:nvSpPr>
        <p:spPr>
          <a:xfrm>
            <a:off x="7461448" y="2123728"/>
            <a:ext cx="1872208" cy="12961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現在の</a:t>
            </a:r>
            <a:r>
              <a:rPr lang="en-US" altLang="ja-JP" dirty="0" smtClean="0">
                <a:solidFill>
                  <a:srgbClr val="FF0000"/>
                </a:solidFill>
              </a:rPr>
              <a:t>HP</a:t>
            </a:r>
            <a:r>
              <a:rPr lang="ja-JP" altLang="en-US" dirty="0" smtClean="0">
                <a:solidFill>
                  <a:srgbClr val="FF0000"/>
                </a:solidFill>
              </a:rPr>
              <a:t>を反映</a:t>
            </a:r>
            <a:endParaRPr kumimoji="1" lang="ja-JP" altLang="en-US" dirty="0">
              <a:solidFill>
                <a:srgbClr val="FF0000"/>
              </a:solidFill>
            </a:endParaRPr>
          </a:p>
        </p:txBody>
      </p:sp>
      <p:sp>
        <p:nvSpPr>
          <p:cNvPr id="85" name="四角形吹き出し 84"/>
          <p:cNvSpPr/>
          <p:nvPr/>
        </p:nvSpPr>
        <p:spPr>
          <a:xfrm>
            <a:off x="6381328" y="5508104"/>
            <a:ext cx="3240360" cy="2016224"/>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t>リンクが切れています。</a:t>
            </a:r>
            <a:endParaRPr lang="en-US" altLang="ja-JP" sz="1200" dirty="0" smtClean="0"/>
          </a:p>
          <a:p>
            <a:endParaRPr lang="en-US" altLang="ja-JP" sz="1200" dirty="0" smtClean="0"/>
          </a:p>
          <a:p>
            <a:r>
              <a:rPr lang="ja-JP" altLang="ja-JP" sz="1200" dirty="0" smtClean="0"/>
              <a:t>・</a:t>
            </a:r>
            <a:r>
              <a:rPr lang="en-US" altLang="ja-JP" sz="1200" dirty="0" smtClean="0"/>
              <a:t>A16</a:t>
            </a:r>
            <a:r>
              <a:rPr lang="ja-JP" altLang="ja-JP" sz="1200" dirty="0" smtClean="0"/>
              <a:t>： こちらをご覧ください。</a:t>
            </a:r>
          </a:p>
          <a:p>
            <a:r>
              <a:rPr lang="ja-JP" altLang="ja-JP" sz="1200" dirty="0" smtClean="0"/>
              <a:t>・</a:t>
            </a:r>
            <a:r>
              <a:rPr lang="en-US" altLang="ja-JP" sz="1200" dirty="0" smtClean="0"/>
              <a:t>A18</a:t>
            </a:r>
            <a:r>
              <a:rPr lang="ja-JP" altLang="ja-JP" sz="1200" dirty="0" smtClean="0"/>
              <a:t>： こちらをご覧ください。</a:t>
            </a:r>
          </a:p>
          <a:p>
            <a:r>
              <a:rPr lang="ja-JP" altLang="ja-JP" sz="1200" dirty="0" smtClean="0"/>
              <a:t>・</a:t>
            </a:r>
            <a:r>
              <a:rPr lang="en-US" altLang="ja-JP" sz="1200" dirty="0" smtClean="0"/>
              <a:t>A30</a:t>
            </a:r>
            <a:r>
              <a:rPr lang="ja-JP" altLang="ja-JP" sz="1200" dirty="0" smtClean="0"/>
              <a:t>： 日次と月次の明細書をご提供致します。</a:t>
            </a:r>
            <a:endParaRPr kumimoji="1" lang="ja-JP" altLang="en-US" sz="1200" dirty="0"/>
          </a:p>
        </p:txBody>
      </p:sp>
      <p:sp>
        <p:nvSpPr>
          <p:cNvPr id="99" name="四角形吹き出し 98"/>
          <p:cNvSpPr/>
          <p:nvPr/>
        </p:nvSpPr>
        <p:spPr>
          <a:xfrm>
            <a:off x="5085184" y="8532440"/>
            <a:ext cx="4464496" cy="792088"/>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dirty="0" smtClean="0">
                <a:solidFill>
                  <a:srgbClr val="7030A0"/>
                </a:solidFill>
              </a:rPr>
              <a:t>A19</a:t>
            </a:r>
            <a:r>
              <a:rPr lang="ja-JP" altLang="en-US" sz="1200" dirty="0" smtClean="0">
                <a:solidFill>
                  <a:srgbClr val="7030A0"/>
                </a:solidFill>
              </a:rPr>
              <a:t>： 「</a:t>
            </a:r>
            <a:r>
              <a:rPr lang="en-US" altLang="ja-JP" sz="1200" dirty="0" smtClean="0">
                <a:solidFill>
                  <a:srgbClr val="7030A0"/>
                </a:solidFill>
              </a:rPr>
              <a:t>1</a:t>
            </a:r>
            <a:r>
              <a:rPr lang="ja-JP" altLang="en-US" sz="1200" dirty="0" smtClean="0">
                <a:solidFill>
                  <a:srgbClr val="7030A0"/>
                </a:solidFill>
              </a:rPr>
              <a:t>回払い」</a:t>
            </a:r>
            <a:r>
              <a:rPr lang="ja-JP" altLang="en-US" sz="1200" dirty="0" smtClean="0">
                <a:solidFill>
                  <a:srgbClr val="7030A0"/>
                </a:solidFill>
              </a:rPr>
              <a:t>・「</a:t>
            </a:r>
            <a:r>
              <a:rPr lang="en-US" altLang="ja-JP" sz="1200" dirty="0" smtClean="0">
                <a:solidFill>
                  <a:srgbClr val="7030A0"/>
                </a:solidFill>
              </a:rPr>
              <a:t>2</a:t>
            </a:r>
            <a:r>
              <a:rPr lang="ja-JP" altLang="en-US" sz="1200" dirty="0" smtClean="0">
                <a:solidFill>
                  <a:srgbClr val="7030A0"/>
                </a:solidFill>
              </a:rPr>
              <a:t>回払い」・「</a:t>
            </a:r>
            <a:r>
              <a:rPr lang="ja-JP" altLang="en-US" sz="1200" dirty="0" smtClean="0">
                <a:solidFill>
                  <a:srgbClr val="7030A0"/>
                </a:solidFill>
              </a:rPr>
              <a:t>分割払い（</a:t>
            </a:r>
            <a:r>
              <a:rPr lang="en-US" altLang="ja-JP" sz="1200" dirty="0" smtClean="0">
                <a:solidFill>
                  <a:srgbClr val="7030A0"/>
                </a:solidFill>
              </a:rPr>
              <a:t>3</a:t>
            </a:r>
            <a:r>
              <a:rPr lang="ja-JP" altLang="en-US" sz="1200" dirty="0" smtClean="0">
                <a:solidFill>
                  <a:srgbClr val="7030A0"/>
                </a:solidFill>
              </a:rPr>
              <a:t>回以上）」・「リボルビング払い」は早期決済の対象となります</a:t>
            </a:r>
            <a:r>
              <a:rPr lang="ja-JP" altLang="en-US" sz="1200" dirty="0" smtClean="0">
                <a:solidFill>
                  <a:srgbClr val="7030A0"/>
                </a:solidFill>
              </a:rPr>
              <a:t>。「</a:t>
            </a:r>
            <a:r>
              <a:rPr lang="ja-JP" altLang="en-US" sz="1200" dirty="0" smtClean="0">
                <a:solidFill>
                  <a:srgbClr val="7030A0"/>
                </a:solidFill>
              </a:rPr>
              <a:t>ボーナス</a:t>
            </a:r>
            <a:r>
              <a:rPr lang="en-US" altLang="ja-JP" sz="1200" dirty="0" smtClean="0">
                <a:solidFill>
                  <a:srgbClr val="7030A0"/>
                </a:solidFill>
              </a:rPr>
              <a:t>1</a:t>
            </a:r>
            <a:r>
              <a:rPr lang="ja-JP" altLang="en-US" sz="1200" dirty="0" smtClean="0">
                <a:solidFill>
                  <a:srgbClr val="7030A0"/>
                </a:solidFill>
              </a:rPr>
              <a:t>回払い」はお取扱できますが、早期決済の対象ではありません。（業種によっては</a:t>
            </a:r>
            <a:r>
              <a:rPr lang="en-US" altLang="ja-JP" sz="1200" dirty="0" smtClean="0">
                <a:solidFill>
                  <a:srgbClr val="7030A0"/>
                </a:solidFill>
              </a:rPr>
              <a:t>1</a:t>
            </a:r>
            <a:r>
              <a:rPr lang="ja-JP" altLang="en-US" sz="1200" dirty="0" smtClean="0">
                <a:solidFill>
                  <a:srgbClr val="7030A0"/>
                </a:solidFill>
              </a:rPr>
              <a:t>回払いのみの対応となる場合があります。）</a:t>
            </a:r>
            <a:endParaRPr kumimoji="1" lang="ja-JP" altLang="en-US" sz="1200" dirty="0">
              <a:solidFill>
                <a:srgbClr val="7030A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57606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solidFill>
                  <a:srgbClr val="FF0000"/>
                </a:solidFill>
              </a:rPr>
              <a:t>E</a:t>
            </a:r>
            <a:r>
              <a:rPr lang="ja-JP" altLang="en-US" dirty="0" smtClean="0">
                <a:solidFill>
                  <a:srgbClr val="FF0000"/>
                </a:solidFill>
              </a:rPr>
              <a:t>コマース</a:t>
            </a:r>
            <a:endParaRPr lang="en-US" altLang="ja-JP" dirty="0" smtClean="0">
              <a:solidFill>
                <a:srgbClr val="FF0000"/>
              </a:solidFill>
            </a:endParaRPr>
          </a:p>
          <a:p>
            <a:pPr algn="ctr"/>
            <a:r>
              <a:rPr lang="en-US" altLang="ja-JP" dirty="0" smtClean="0">
                <a:solidFill>
                  <a:srgbClr val="FF0000"/>
                </a:solidFill>
              </a:rPr>
              <a:t>TOP</a:t>
            </a:r>
            <a:endParaRPr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584176"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決済</a:t>
            </a:r>
            <a:endParaRPr kumimoji="1" lang="ja-JP" altLang="en-US" sz="1200" dirty="0">
              <a:solidFill>
                <a:schemeClr val="tx1"/>
              </a:solidFill>
              <a:latin typeface="+mn-ea"/>
            </a:endParaRPr>
          </a:p>
        </p:txBody>
      </p:sp>
      <p:sp>
        <p:nvSpPr>
          <p:cNvPr id="17" name="正方形/長方形 16"/>
          <p:cNvSpPr/>
          <p:nvPr/>
        </p:nvSpPr>
        <p:spPr>
          <a:xfrm>
            <a:off x="44624" y="5724128"/>
            <a:ext cx="1584176"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広告</a:t>
            </a:r>
            <a:endParaRPr kumimoji="1" lang="en-US" altLang="ja-JP" sz="1200" dirty="0" smtClean="0">
              <a:solidFill>
                <a:schemeClr val="tx1"/>
              </a:solidFill>
              <a:latin typeface="+mn-ea"/>
            </a:endParaRPr>
          </a:p>
          <a:p>
            <a:r>
              <a:rPr kumimoji="1" lang="ja-JP" altLang="en-US" sz="1200" dirty="0" smtClean="0">
                <a:solidFill>
                  <a:schemeClr val="tx1"/>
                </a:solidFill>
                <a:latin typeface="+mn-ea"/>
              </a:rPr>
              <a:t>        プロモーション</a:t>
            </a:r>
            <a:endParaRPr kumimoji="1" lang="en-US" altLang="ja-JP" sz="1200" dirty="0" smtClean="0">
              <a:solidFill>
                <a:schemeClr val="tx1"/>
              </a:solidFill>
              <a:latin typeface="+mn-ea"/>
            </a:endParaRPr>
          </a:p>
          <a:p>
            <a:r>
              <a:rPr lang="en-US" altLang="ja-JP" sz="1200" dirty="0" smtClean="0">
                <a:solidFill>
                  <a:schemeClr val="tx1"/>
                </a:solidFill>
                <a:latin typeface="+mn-ea"/>
              </a:rPr>
              <a:t>(</a:t>
            </a:r>
            <a:r>
              <a:rPr lang="ja-JP" altLang="en-US" sz="1200" dirty="0" smtClean="0">
                <a:solidFill>
                  <a:schemeClr val="tx1"/>
                </a:solidFill>
                <a:latin typeface="+mn-ea"/>
              </a:rPr>
              <a:t>公式アカウント作成</a:t>
            </a:r>
            <a:r>
              <a:rPr lang="en-US" altLang="ja-JP" sz="1200" dirty="0" smtClean="0">
                <a:solidFill>
                  <a:schemeClr val="tx1"/>
                </a:solidFill>
                <a:latin typeface="+mn-ea"/>
              </a:rPr>
              <a:t>)</a:t>
            </a:r>
            <a:endParaRPr kumimoji="1" lang="ja-JP" altLang="en-US" sz="1200" dirty="0">
              <a:solidFill>
                <a:schemeClr val="tx1"/>
              </a:solidFill>
              <a:latin typeface="+mn-ea"/>
            </a:endParaRPr>
          </a:p>
        </p:txBody>
      </p:sp>
      <p:sp>
        <p:nvSpPr>
          <p:cNvPr id="18" name="正方形/長方形 17"/>
          <p:cNvSpPr/>
          <p:nvPr/>
        </p:nvSpPr>
        <p:spPr>
          <a:xfrm>
            <a:off x="44624" y="2123728"/>
            <a:ext cx="1584176"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＜店舗＞</a:t>
            </a:r>
            <a:endParaRPr kumimoji="1" lang="ja-JP" altLang="en-US" sz="1200" dirty="0">
              <a:solidFill>
                <a:schemeClr val="tx1"/>
              </a:solidFill>
              <a:latin typeface="+mn-ea"/>
            </a:endParaRPr>
          </a:p>
        </p:txBody>
      </p:sp>
      <p:sp>
        <p:nvSpPr>
          <p:cNvPr id="19" name="正方形/長方形 18"/>
          <p:cNvSpPr/>
          <p:nvPr/>
        </p:nvSpPr>
        <p:spPr>
          <a:xfrm>
            <a:off x="44624" y="3563888"/>
            <a:ext cx="1584176" cy="57606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a:t>
            </a:r>
            <a:r>
              <a:rPr lang="en-US" altLang="ja-JP" sz="1200" dirty="0" smtClean="0">
                <a:solidFill>
                  <a:schemeClr val="tx1"/>
                </a:solidFill>
                <a:latin typeface="+mn-ea"/>
              </a:rPr>
              <a:t>WEB</a:t>
            </a:r>
            <a:r>
              <a:rPr kumimoji="1" lang="ja-JP" altLang="en-US" sz="1200" dirty="0" smtClean="0">
                <a:solidFill>
                  <a:schemeClr val="tx1"/>
                </a:solidFill>
                <a:latin typeface="+mn-ea"/>
              </a:rPr>
              <a:t>＞</a:t>
            </a:r>
            <a:endParaRPr kumimoji="1" lang="ja-JP" altLang="en-US" sz="12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628800" y="2123728"/>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pSp>
        <p:nvGrpSpPr>
          <p:cNvPr id="3" name="グループ化 39"/>
          <p:cNvGrpSpPr/>
          <p:nvPr/>
        </p:nvGrpSpPr>
        <p:grpSpPr>
          <a:xfrm>
            <a:off x="0" y="7649180"/>
            <a:ext cx="2566386" cy="883260"/>
            <a:chOff x="0" y="5868144"/>
            <a:chExt cx="2566386" cy="883260"/>
          </a:xfrm>
        </p:grpSpPr>
        <p:sp>
          <p:nvSpPr>
            <p:cNvPr id="34" name="正方形/長方形 33"/>
            <p:cNvSpPr/>
            <p:nvPr/>
          </p:nvSpPr>
          <p:spPr>
            <a:xfrm>
              <a:off x="72008" y="5868144"/>
              <a:ext cx="1556792"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35" name="テキスト ボックス 34"/>
            <p:cNvSpPr txBox="1"/>
            <p:nvPr/>
          </p:nvSpPr>
          <p:spPr>
            <a:xfrm>
              <a:off x="49522" y="5868144"/>
              <a:ext cx="1579278" cy="461665"/>
            </a:xfrm>
            <a:prstGeom prst="rect">
              <a:avLst/>
            </a:prstGeom>
            <a:noFill/>
          </p:spPr>
          <p:txBody>
            <a:bodyPr wrap="none" rtlCol="0">
              <a:spAutoFit/>
            </a:bodyPr>
            <a:lstStyle/>
            <a:p>
              <a:r>
                <a:rPr lang="ja-JP" altLang="en-US" sz="1200" dirty="0" smtClean="0"/>
                <a:t>自動車関連業界</a:t>
              </a:r>
              <a:endParaRPr lang="en-US" altLang="ja-JP" sz="1200" dirty="0" smtClean="0"/>
            </a:p>
            <a:p>
              <a:r>
                <a:rPr lang="ja-JP" altLang="en-US" sz="1200" dirty="0" smtClean="0"/>
                <a:t>　　早期決済サービス</a:t>
              </a:r>
              <a:endParaRPr kumimoji="1" lang="ja-JP" altLang="en-US" sz="1200" dirty="0"/>
            </a:p>
          </p:txBody>
        </p:sp>
        <p:sp>
          <p:nvSpPr>
            <p:cNvPr id="36" name="テキスト ボックス 35"/>
            <p:cNvSpPr txBox="1"/>
            <p:nvPr/>
          </p:nvSpPr>
          <p:spPr>
            <a:xfrm>
              <a:off x="0" y="6228184"/>
              <a:ext cx="2566386" cy="523220"/>
            </a:xfrm>
            <a:prstGeom prst="rect">
              <a:avLst/>
            </a:prstGeom>
            <a:noFill/>
          </p:spPr>
          <p:txBody>
            <a:bodyPr wrap="square" rtlCol="0">
              <a:spAutoFit/>
            </a:bodyPr>
            <a:lstStyle/>
            <a:p>
              <a:r>
                <a:rPr kumimoji="1" lang="en-US" altLang="ja-JP" sz="1400" dirty="0" smtClean="0">
                  <a:latin typeface="HGP創英角ｺﾞｼｯｸUB" pitchFamily="50" charset="-128"/>
                  <a:ea typeface="HGP創英角ｺﾞｼｯｸUB" pitchFamily="50" charset="-128"/>
                </a:rPr>
                <a:t>MS</a:t>
              </a:r>
              <a:r>
                <a:rPr kumimoji="1" lang="ja-JP" altLang="en-US" sz="1400" dirty="0" smtClean="0">
                  <a:latin typeface="HGP創英角ｺﾞｼｯｸUB" pitchFamily="50" charset="-128"/>
                  <a:ea typeface="HGP創英角ｺﾞｼｯｸUB" pitchFamily="50" charset="-128"/>
                </a:rPr>
                <a:t>カークレジット</a:t>
              </a:r>
              <a:endParaRPr kumimoji="1" lang="en-US" altLang="ja-JP" sz="1400" dirty="0" smtClean="0">
                <a:latin typeface="HGP創英角ｺﾞｼｯｸUB" pitchFamily="50" charset="-128"/>
                <a:ea typeface="HGP創英角ｺﾞｼｯｸUB" pitchFamily="50" charset="-128"/>
              </a:endParaRPr>
            </a:p>
            <a:p>
              <a:r>
                <a:rPr lang="ja-JP" altLang="en-US" sz="1400" dirty="0" smtClean="0">
                  <a:latin typeface="HGP創英角ｺﾞｼｯｸUB" pitchFamily="50" charset="-128"/>
                  <a:ea typeface="HGP創英角ｺﾞｼｯｸUB" pitchFamily="50" charset="-128"/>
                </a:rPr>
                <a:t>　　　　　　　株式会社</a:t>
              </a:r>
              <a:endParaRPr kumimoji="1" lang="ja-JP" altLang="en-US" sz="14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88640" y="262778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2" name="正方形/長方形 41"/>
          <p:cNvSpPr/>
          <p:nvPr/>
        </p:nvSpPr>
        <p:spPr>
          <a:xfrm>
            <a:off x="188640" y="28438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3" name="正方形/長方形 42"/>
          <p:cNvSpPr/>
          <p:nvPr/>
        </p:nvSpPr>
        <p:spPr>
          <a:xfrm>
            <a:off x="188640" y="3059832"/>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4" name="正方形/長方形 43"/>
          <p:cNvSpPr/>
          <p:nvPr/>
        </p:nvSpPr>
        <p:spPr>
          <a:xfrm>
            <a:off x="188640" y="327585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46" name="正方形/長方形 45"/>
          <p:cNvSpPr/>
          <p:nvPr/>
        </p:nvSpPr>
        <p:spPr>
          <a:xfrm>
            <a:off x="188640" y="4139952"/>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7" name="正方形/長方形 46"/>
          <p:cNvSpPr/>
          <p:nvPr/>
        </p:nvSpPr>
        <p:spPr>
          <a:xfrm>
            <a:off x="188640" y="435597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8" name="正方形/長方形 47"/>
          <p:cNvSpPr/>
          <p:nvPr/>
        </p:nvSpPr>
        <p:spPr>
          <a:xfrm>
            <a:off x="188640" y="4572000"/>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9" name="正方形/長方形 48"/>
          <p:cNvSpPr/>
          <p:nvPr/>
        </p:nvSpPr>
        <p:spPr>
          <a:xfrm>
            <a:off x="188640" y="478802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50" name="正方形/長方形 49"/>
          <p:cNvSpPr/>
          <p:nvPr/>
        </p:nvSpPr>
        <p:spPr>
          <a:xfrm>
            <a:off x="188640" y="543609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51" name="正方形/長方形 50"/>
          <p:cNvSpPr/>
          <p:nvPr/>
        </p:nvSpPr>
        <p:spPr>
          <a:xfrm>
            <a:off x="188640" y="64442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33" name="正方形/長方形 32"/>
          <p:cNvSpPr/>
          <p:nvPr/>
        </p:nvSpPr>
        <p:spPr>
          <a:xfrm>
            <a:off x="1772816" y="2195736"/>
            <a:ext cx="5057294" cy="14321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テキスト ボックス 36"/>
          <p:cNvSpPr txBox="1"/>
          <p:nvPr/>
        </p:nvSpPr>
        <p:spPr>
          <a:xfrm>
            <a:off x="4234426" y="3094770"/>
            <a:ext cx="2429475" cy="584775"/>
          </a:xfrm>
          <a:prstGeom prst="rect">
            <a:avLst/>
          </a:prstGeom>
          <a:noFill/>
        </p:spPr>
        <p:txBody>
          <a:bodyPr wrap="square" rtlCol="0">
            <a:spAutoFit/>
          </a:bodyPr>
          <a:lstStyle/>
          <a:p>
            <a:pPr algn="ctr"/>
            <a:r>
              <a:rPr lang="ja-JP" altLang="en-US" sz="2000" dirty="0" smtClean="0">
                <a:latin typeface="HGP創英角ｺﾞｼｯｸUB" pitchFamily="50" charset="-128"/>
                <a:ea typeface="HGP創英角ｺﾞｼｯｸUB" pitchFamily="50" charset="-128"/>
              </a:rPr>
              <a:t>早期決済サービス</a:t>
            </a:r>
            <a:endParaRPr lang="en-US" altLang="ja-JP" sz="2000" dirty="0" smtClean="0">
              <a:latin typeface="HGP創英角ｺﾞｼｯｸUB" pitchFamily="50" charset="-128"/>
              <a:ea typeface="HGP創英角ｺﾞｼｯｸUB" pitchFamily="50" charset="-128"/>
            </a:endParaRPr>
          </a:p>
          <a:p>
            <a:pPr algn="ctr"/>
            <a:r>
              <a:rPr kumimoji="1" lang="ja-JP" altLang="en-US" sz="1100" dirty="0" smtClean="0"/>
              <a:t>最短</a:t>
            </a:r>
            <a:r>
              <a:rPr lang="en-US" altLang="ja-JP" sz="1100" dirty="0" smtClean="0"/>
              <a:t>7</a:t>
            </a:r>
            <a:r>
              <a:rPr kumimoji="1" lang="ja-JP" altLang="en-US" sz="1100" dirty="0" smtClean="0"/>
              <a:t>日で売上代金お振込</a:t>
            </a:r>
            <a:endParaRPr kumimoji="1" lang="ja-JP" altLang="en-US" sz="1100" dirty="0"/>
          </a:p>
        </p:txBody>
      </p:sp>
      <p:sp>
        <p:nvSpPr>
          <p:cNvPr id="38" name="円/楕円 37"/>
          <p:cNvSpPr/>
          <p:nvPr/>
        </p:nvSpPr>
        <p:spPr>
          <a:xfrm>
            <a:off x="5170530" y="2267744"/>
            <a:ext cx="826676" cy="82667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テキスト ボックス 44"/>
          <p:cNvSpPr txBox="1"/>
          <p:nvPr/>
        </p:nvSpPr>
        <p:spPr>
          <a:xfrm>
            <a:off x="5181906" y="2327395"/>
            <a:ext cx="803464" cy="677108"/>
          </a:xfrm>
          <a:prstGeom prst="rect">
            <a:avLst/>
          </a:prstGeom>
          <a:noFill/>
        </p:spPr>
        <p:txBody>
          <a:bodyPr wrap="square" rtlCol="0">
            <a:spAutoFit/>
          </a:bodyPr>
          <a:lstStyle/>
          <a:p>
            <a:pPr algn="ctr"/>
            <a:r>
              <a:rPr kumimoji="1" lang="ja-JP" altLang="en-US" sz="1000" dirty="0" smtClean="0"/>
              <a:t>店舗向け</a:t>
            </a:r>
            <a:endParaRPr kumimoji="1" lang="en-US" altLang="ja-JP" sz="1000" dirty="0" smtClean="0"/>
          </a:p>
          <a:p>
            <a:pPr algn="ctr"/>
            <a:r>
              <a:rPr lang="en-US" altLang="ja-JP" dirty="0" smtClean="0"/>
              <a:t>7</a:t>
            </a:r>
            <a:r>
              <a:rPr lang="ja-JP" altLang="en-US" sz="1000" dirty="0" smtClean="0"/>
              <a:t>日</a:t>
            </a:r>
            <a:endParaRPr lang="en-US" altLang="ja-JP" sz="1000" dirty="0" smtClean="0"/>
          </a:p>
          <a:p>
            <a:pPr algn="ctr"/>
            <a:r>
              <a:rPr lang="ja-JP" altLang="en-US" sz="1000" dirty="0" smtClean="0"/>
              <a:t>後決済</a:t>
            </a:r>
            <a:endParaRPr kumimoji="1" lang="ja-JP" altLang="en-US" sz="1000" dirty="0"/>
          </a:p>
        </p:txBody>
      </p:sp>
      <p:sp>
        <p:nvSpPr>
          <p:cNvPr id="52" name="フリーフォーム 51"/>
          <p:cNvSpPr/>
          <p:nvPr/>
        </p:nvSpPr>
        <p:spPr>
          <a:xfrm>
            <a:off x="1700808" y="2194799"/>
            <a:ext cx="1521157" cy="1418754"/>
          </a:xfrm>
          <a:custGeom>
            <a:avLst/>
            <a:gdLst>
              <a:gd name="connsiteX0" fmla="*/ 1682578 w 1682578"/>
              <a:gd name="connsiteY0" fmla="*/ 0 h 1569308"/>
              <a:gd name="connsiteX1" fmla="*/ 113270 w 1682578"/>
              <a:gd name="connsiteY1" fmla="*/ 679622 h 1569308"/>
              <a:gd name="connsiteX2" fmla="*/ 1002957 w 1682578"/>
              <a:gd name="connsiteY2" fmla="*/ 1569308 h 1569308"/>
            </a:gdLst>
            <a:ahLst/>
            <a:cxnLst>
              <a:cxn ang="0">
                <a:pos x="connsiteX0" y="connsiteY0"/>
              </a:cxn>
              <a:cxn ang="0">
                <a:pos x="connsiteX1" y="connsiteY1"/>
              </a:cxn>
              <a:cxn ang="0">
                <a:pos x="connsiteX2" y="connsiteY2"/>
              </a:cxn>
            </a:cxnLst>
            <a:rect l="l" t="t" r="r" b="b"/>
            <a:pathLst>
              <a:path w="1682578" h="1569308">
                <a:moveTo>
                  <a:pt x="1682578" y="0"/>
                </a:moveTo>
                <a:cubicBezTo>
                  <a:pt x="954559" y="209035"/>
                  <a:pt x="226540" y="418071"/>
                  <a:pt x="113270" y="679622"/>
                </a:cubicBezTo>
                <a:cubicBezTo>
                  <a:pt x="0" y="941173"/>
                  <a:pt x="501478" y="1255240"/>
                  <a:pt x="1002957" y="1569308"/>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3" name="フリーフォーム 52"/>
          <p:cNvSpPr/>
          <p:nvPr/>
        </p:nvSpPr>
        <p:spPr>
          <a:xfrm>
            <a:off x="5852558" y="2194799"/>
            <a:ext cx="1042654" cy="1441097"/>
          </a:xfrm>
          <a:custGeom>
            <a:avLst/>
            <a:gdLst>
              <a:gd name="connsiteX0" fmla="*/ 0 w 1153297"/>
              <a:gd name="connsiteY0" fmla="*/ 0 h 1594022"/>
              <a:gd name="connsiteX1" fmla="*/ 1062681 w 1153297"/>
              <a:gd name="connsiteY1" fmla="*/ 531340 h 1594022"/>
              <a:gd name="connsiteX2" fmla="*/ 543697 w 1153297"/>
              <a:gd name="connsiteY2" fmla="*/ 1594022 h 1594022"/>
              <a:gd name="connsiteX3" fmla="*/ 543697 w 1153297"/>
              <a:gd name="connsiteY3" fmla="*/ 1594022 h 1594022"/>
            </a:gdLst>
            <a:ahLst/>
            <a:cxnLst>
              <a:cxn ang="0">
                <a:pos x="connsiteX0" y="connsiteY0"/>
              </a:cxn>
              <a:cxn ang="0">
                <a:pos x="connsiteX1" y="connsiteY1"/>
              </a:cxn>
              <a:cxn ang="0">
                <a:pos x="connsiteX2" y="connsiteY2"/>
              </a:cxn>
              <a:cxn ang="0">
                <a:pos x="connsiteX3" y="connsiteY3"/>
              </a:cxn>
            </a:cxnLst>
            <a:rect l="l" t="t" r="r" b="b"/>
            <a:pathLst>
              <a:path w="1153297" h="1594022">
                <a:moveTo>
                  <a:pt x="0" y="0"/>
                </a:moveTo>
                <a:cubicBezTo>
                  <a:pt x="486032" y="132835"/>
                  <a:pt x="972065" y="265670"/>
                  <a:pt x="1062681" y="531340"/>
                </a:cubicBezTo>
                <a:cubicBezTo>
                  <a:pt x="1153297" y="797010"/>
                  <a:pt x="543697" y="1594022"/>
                  <a:pt x="543697" y="1594022"/>
                </a:cubicBezTo>
                <a:lnTo>
                  <a:pt x="543697" y="1594022"/>
                </a:ln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4" name="テキスト ボックス 53"/>
          <p:cNvSpPr txBox="1"/>
          <p:nvPr/>
        </p:nvSpPr>
        <p:spPr>
          <a:xfrm>
            <a:off x="1772816" y="3707904"/>
            <a:ext cx="5137945" cy="507831"/>
          </a:xfrm>
          <a:prstGeom prst="rect">
            <a:avLst/>
          </a:prstGeom>
          <a:noFill/>
        </p:spPr>
        <p:txBody>
          <a:bodyPr wrap="none" rtlCol="0">
            <a:spAutoFit/>
          </a:bodyPr>
          <a:lstStyle/>
          <a:p>
            <a:r>
              <a:rPr lang="ja-JP" altLang="en-US" sz="900" dirty="0" smtClean="0"/>
              <a:t>最短</a:t>
            </a:r>
            <a:r>
              <a:rPr lang="en-US" altLang="ja-JP" sz="900" dirty="0" smtClean="0"/>
              <a:t>7</a:t>
            </a:r>
            <a:r>
              <a:rPr lang="ja-JP" altLang="en-US" sz="900" dirty="0" smtClean="0"/>
              <a:t>日後のクレジット決済を可能にした</a:t>
            </a:r>
            <a:r>
              <a:rPr lang="en-US" altLang="ja-JP" sz="900" dirty="0" smtClean="0"/>
              <a:t>E</a:t>
            </a:r>
            <a:r>
              <a:rPr lang="ja-JP" altLang="en-US" sz="900" dirty="0" smtClean="0"/>
              <a:t>コマース向けオンライン決済代行システムです。</a:t>
            </a:r>
            <a:endParaRPr lang="en-US" altLang="ja-JP" sz="900" dirty="0" smtClean="0"/>
          </a:p>
          <a:p>
            <a:r>
              <a:rPr lang="ja-JP" altLang="en-US" sz="900" dirty="0" smtClean="0"/>
              <a:t>低コストかつ安心・簡単な手続きでクレジットカード決済をご導入。</a:t>
            </a:r>
            <a:endParaRPr lang="en-US" altLang="ja-JP" sz="900" dirty="0" smtClean="0"/>
          </a:p>
          <a:p>
            <a:r>
              <a:rPr lang="ja-JP" altLang="en-US" sz="900" dirty="0" smtClean="0"/>
              <a:t>個人で運営されているサイトでもご利用頂けます。インターネットビジネスの可能性が大きく広がります。</a:t>
            </a:r>
            <a:endParaRPr kumimoji="1" lang="ja-JP" altLang="en-US" sz="900" dirty="0"/>
          </a:p>
        </p:txBody>
      </p:sp>
      <p:sp>
        <p:nvSpPr>
          <p:cNvPr id="55" name="正方形/長方形 54"/>
          <p:cNvSpPr/>
          <p:nvPr/>
        </p:nvSpPr>
        <p:spPr>
          <a:xfrm>
            <a:off x="1772816" y="4283968"/>
            <a:ext cx="1440160"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活用例</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59" name="テキスト ボックス 58"/>
          <p:cNvSpPr txBox="1"/>
          <p:nvPr/>
        </p:nvSpPr>
        <p:spPr>
          <a:xfrm>
            <a:off x="1722830" y="4860032"/>
            <a:ext cx="1850186" cy="707886"/>
          </a:xfrm>
          <a:prstGeom prst="rect">
            <a:avLst/>
          </a:prstGeom>
          <a:noFill/>
        </p:spPr>
        <p:txBody>
          <a:bodyPr wrap="none" rtlCol="0">
            <a:spAutoFit/>
          </a:bodyPr>
          <a:lstStyle/>
          <a:p>
            <a:r>
              <a:rPr lang="ja-JP" altLang="en-US" sz="1000" b="1" dirty="0" smtClean="0"/>
              <a:t>円滑な資金運用</a:t>
            </a:r>
            <a:endParaRPr lang="en-US" altLang="ja-JP" sz="1000" b="1" dirty="0" smtClean="0"/>
          </a:p>
          <a:p>
            <a:r>
              <a:rPr lang="ja-JP" altLang="en-US" sz="1000" dirty="0" smtClean="0"/>
              <a:t>カード会社の代金回収を早め、</a:t>
            </a:r>
            <a:endParaRPr lang="en-US" altLang="ja-JP" sz="1000" dirty="0" smtClean="0"/>
          </a:p>
          <a:p>
            <a:r>
              <a:rPr lang="ja-JP" altLang="en-US" sz="1000" dirty="0" smtClean="0"/>
              <a:t>より円滑な資金運用を</a:t>
            </a:r>
            <a:endParaRPr lang="en-US" altLang="ja-JP" sz="1000" dirty="0" smtClean="0"/>
          </a:p>
          <a:p>
            <a:r>
              <a:rPr lang="ja-JP" altLang="en-US" sz="1000" dirty="0" smtClean="0"/>
              <a:t>実現したい！</a:t>
            </a:r>
            <a:endParaRPr kumimoji="1" lang="ja-JP" altLang="en-US" sz="1000" dirty="0"/>
          </a:p>
        </p:txBody>
      </p:sp>
      <p:sp>
        <p:nvSpPr>
          <p:cNvPr id="61" name="テキスト ボックス 60"/>
          <p:cNvSpPr txBox="1"/>
          <p:nvPr/>
        </p:nvSpPr>
        <p:spPr>
          <a:xfrm>
            <a:off x="2850802" y="4582223"/>
            <a:ext cx="596638" cy="400110"/>
          </a:xfrm>
          <a:prstGeom prst="rect">
            <a:avLst/>
          </a:prstGeom>
          <a:noFill/>
        </p:spPr>
        <p:txBody>
          <a:bodyPr wrap="none" rtlCol="0">
            <a:spAutoFit/>
          </a:bodyPr>
          <a:lstStyle/>
          <a:p>
            <a:r>
              <a:rPr kumimoji="1" lang="ja-JP" altLang="en-US" sz="1100" dirty="0" smtClean="0"/>
              <a:t>特</a:t>
            </a:r>
            <a:r>
              <a:rPr kumimoji="1" lang="en-US" altLang="ja-JP" sz="2000" dirty="0" smtClean="0"/>
              <a:t>1</a:t>
            </a:r>
            <a:r>
              <a:rPr kumimoji="1" lang="ja-JP" altLang="en-US" sz="1100" dirty="0" smtClean="0"/>
              <a:t>徴</a:t>
            </a:r>
            <a:endParaRPr kumimoji="1" lang="ja-JP" altLang="en-US" sz="1100" dirty="0"/>
          </a:p>
        </p:txBody>
      </p:sp>
      <p:sp>
        <p:nvSpPr>
          <p:cNvPr id="62" name="円/楕円 61"/>
          <p:cNvSpPr/>
          <p:nvPr/>
        </p:nvSpPr>
        <p:spPr>
          <a:xfrm>
            <a:off x="2910453" y="4572000"/>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63" name="正方形/長方形 62"/>
          <p:cNvSpPr/>
          <p:nvPr/>
        </p:nvSpPr>
        <p:spPr>
          <a:xfrm>
            <a:off x="1772816" y="4572000"/>
            <a:ext cx="1656184" cy="10081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テキスト ボックス 67"/>
          <p:cNvSpPr txBox="1"/>
          <p:nvPr/>
        </p:nvSpPr>
        <p:spPr>
          <a:xfrm>
            <a:off x="3523030" y="4932040"/>
            <a:ext cx="1704313" cy="553998"/>
          </a:xfrm>
          <a:prstGeom prst="rect">
            <a:avLst/>
          </a:prstGeom>
          <a:noFill/>
        </p:spPr>
        <p:txBody>
          <a:bodyPr wrap="none" rtlCol="0">
            <a:spAutoFit/>
          </a:bodyPr>
          <a:lstStyle/>
          <a:p>
            <a:r>
              <a:rPr lang="ja-JP" altLang="en-US" sz="1000" b="1" dirty="0" smtClean="0"/>
              <a:t>購入率・単価の向上</a:t>
            </a:r>
            <a:endParaRPr lang="en-US" altLang="ja-JP" sz="1000" b="1" dirty="0" smtClean="0"/>
          </a:p>
          <a:p>
            <a:r>
              <a:rPr lang="ja-JP" altLang="en-US" sz="1000" dirty="0" smtClean="0"/>
              <a:t>商品の購入率や購入単価を</a:t>
            </a:r>
            <a:endParaRPr lang="en-US" altLang="ja-JP" sz="1000" dirty="0" smtClean="0"/>
          </a:p>
          <a:p>
            <a:r>
              <a:rPr lang="ja-JP" altLang="en-US" sz="1000" dirty="0" smtClean="0"/>
              <a:t>アップさせたい！</a:t>
            </a:r>
            <a:endParaRPr kumimoji="1" lang="ja-JP" altLang="en-US" sz="1000" dirty="0"/>
          </a:p>
        </p:txBody>
      </p:sp>
      <p:sp>
        <p:nvSpPr>
          <p:cNvPr id="69" name="テキスト ボックス 68"/>
          <p:cNvSpPr txBox="1"/>
          <p:nvPr/>
        </p:nvSpPr>
        <p:spPr>
          <a:xfrm>
            <a:off x="4651002" y="4582223"/>
            <a:ext cx="596638" cy="400110"/>
          </a:xfrm>
          <a:prstGeom prst="rect">
            <a:avLst/>
          </a:prstGeom>
          <a:noFill/>
        </p:spPr>
        <p:txBody>
          <a:bodyPr wrap="none" rtlCol="0">
            <a:spAutoFit/>
          </a:bodyPr>
          <a:lstStyle/>
          <a:p>
            <a:r>
              <a:rPr kumimoji="1" lang="ja-JP" altLang="en-US" sz="1100" dirty="0" smtClean="0"/>
              <a:t>特</a:t>
            </a:r>
            <a:r>
              <a:rPr lang="en-US" altLang="ja-JP" sz="2000" dirty="0" smtClean="0"/>
              <a:t>2</a:t>
            </a:r>
            <a:r>
              <a:rPr kumimoji="1" lang="ja-JP" altLang="en-US" sz="1100" dirty="0" smtClean="0"/>
              <a:t>徴</a:t>
            </a:r>
            <a:endParaRPr kumimoji="1" lang="ja-JP" altLang="en-US" sz="1100" dirty="0"/>
          </a:p>
        </p:txBody>
      </p:sp>
      <p:sp>
        <p:nvSpPr>
          <p:cNvPr id="70" name="円/楕円 69"/>
          <p:cNvSpPr/>
          <p:nvPr/>
        </p:nvSpPr>
        <p:spPr>
          <a:xfrm>
            <a:off x="6500094" y="4574134"/>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71" name="正方形/長方形 70"/>
          <p:cNvSpPr/>
          <p:nvPr/>
        </p:nvSpPr>
        <p:spPr>
          <a:xfrm>
            <a:off x="3573016" y="4572000"/>
            <a:ext cx="1656184" cy="10081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テキスト ボックス 71"/>
          <p:cNvSpPr txBox="1"/>
          <p:nvPr/>
        </p:nvSpPr>
        <p:spPr>
          <a:xfrm>
            <a:off x="5323230" y="4932040"/>
            <a:ext cx="1636987" cy="707886"/>
          </a:xfrm>
          <a:prstGeom prst="rect">
            <a:avLst/>
          </a:prstGeom>
          <a:noFill/>
        </p:spPr>
        <p:txBody>
          <a:bodyPr wrap="none" rtlCol="0">
            <a:spAutoFit/>
          </a:bodyPr>
          <a:lstStyle/>
          <a:p>
            <a:r>
              <a:rPr lang="ja-JP" altLang="en-US" sz="1000" b="1" dirty="0" smtClean="0"/>
              <a:t>購入意欲の向上</a:t>
            </a:r>
            <a:endParaRPr lang="en-US" altLang="ja-JP" sz="1000" b="1" dirty="0" smtClean="0"/>
          </a:p>
          <a:p>
            <a:r>
              <a:rPr lang="ja-JP" altLang="en-US" sz="1000" dirty="0" smtClean="0"/>
              <a:t>サイトの信頼性や安心感を</a:t>
            </a:r>
            <a:endParaRPr lang="en-US" altLang="ja-JP" sz="1000" dirty="0" smtClean="0"/>
          </a:p>
          <a:p>
            <a:r>
              <a:rPr lang="ja-JP" altLang="en-US" sz="1000" dirty="0" smtClean="0"/>
              <a:t>アピールし、購入意欲を</a:t>
            </a:r>
            <a:endParaRPr lang="en-US" altLang="ja-JP" sz="1000" dirty="0" smtClean="0"/>
          </a:p>
          <a:p>
            <a:r>
              <a:rPr lang="ja-JP" altLang="en-US" sz="1000" dirty="0" smtClean="0"/>
              <a:t>高めたい！</a:t>
            </a:r>
            <a:endParaRPr kumimoji="1" lang="ja-JP" altLang="en-US" sz="1000" dirty="0"/>
          </a:p>
        </p:txBody>
      </p:sp>
      <p:sp>
        <p:nvSpPr>
          <p:cNvPr id="73" name="テキスト ボックス 72"/>
          <p:cNvSpPr txBox="1"/>
          <p:nvPr/>
        </p:nvSpPr>
        <p:spPr>
          <a:xfrm>
            <a:off x="6438845" y="4569866"/>
            <a:ext cx="596638" cy="400110"/>
          </a:xfrm>
          <a:prstGeom prst="rect">
            <a:avLst/>
          </a:prstGeom>
          <a:noFill/>
        </p:spPr>
        <p:txBody>
          <a:bodyPr wrap="none" rtlCol="0">
            <a:spAutoFit/>
          </a:bodyPr>
          <a:lstStyle/>
          <a:p>
            <a:r>
              <a:rPr kumimoji="1" lang="ja-JP" altLang="en-US" sz="1100" dirty="0" smtClean="0"/>
              <a:t>特</a:t>
            </a:r>
            <a:r>
              <a:rPr lang="en-US" altLang="ja-JP" sz="2000" dirty="0" smtClean="0"/>
              <a:t>3</a:t>
            </a:r>
            <a:r>
              <a:rPr kumimoji="1" lang="ja-JP" altLang="en-US" sz="1100" dirty="0" smtClean="0"/>
              <a:t>徴</a:t>
            </a:r>
            <a:endParaRPr kumimoji="1" lang="ja-JP" altLang="en-US" sz="1100" dirty="0"/>
          </a:p>
        </p:txBody>
      </p:sp>
      <p:sp>
        <p:nvSpPr>
          <p:cNvPr id="74" name="正方形/長方形 73"/>
          <p:cNvSpPr/>
          <p:nvPr/>
        </p:nvSpPr>
        <p:spPr>
          <a:xfrm>
            <a:off x="5373216" y="4572000"/>
            <a:ext cx="1656184" cy="10081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円/楕円 74"/>
          <p:cNvSpPr/>
          <p:nvPr/>
        </p:nvSpPr>
        <p:spPr>
          <a:xfrm>
            <a:off x="4725144" y="4572000"/>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76" name="正方形/長方形 75"/>
          <p:cNvSpPr/>
          <p:nvPr/>
        </p:nvSpPr>
        <p:spPr>
          <a:xfrm>
            <a:off x="1772816" y="5724128"/>
            <a:ext cx="1440160"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サービスの特徴</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77" name="テキスト ボックス 76"/>
          <p:cNvSpPr txBox="1"/>
          <p:nvPr/>
        </p:nvSpPr>
        <p:spPr>
          <a:xfrm>
            <a:off x="1772816" y="6084168"/>
            <a:ext cx="4977645" cy="677108"/>
          </a:xfrm>
          <a:prstGeom prst="rect">
            <a:avLst/>
          </a:prstGeom>
          <a:noFill/>
        </p:spPr>
        <p:txBody>
          <a:bodyPr wrap="none" rtlCol="0">
            <a:spAutoFit/>
          </a:bodyPr>
          <a:lstStyle/>
          <a:p>
            <a:r>
              <a:rPr lang="ja-JP" altLang="en-US" sz="1100" b="1" u="sng" dirty="0" smtClean="0"/>
              <a:t>その</a:t>
            </a:r>
            <a:r>
              <a:rPr lang="en-US" altLang="ja-JP" sz="1100" b="1" u="sng" dirty="0" smtClean="0"/>
              <a:t>1</a:t>
            </a:r>
            <a:r>
              <a:rPr lang="ja-JP" altLang="en-US" sz="1100" b="1" u="sng" dirty="0" err="1" smtClean="0"/>
              <a:t>．</a:t>
            </a:r>
            <a:r>
              <a:rPr lang="ja-JP" altLang="en-US" sz="1100" b="1" u="sng" dirty="0" smtClean="0"/>
              <a:t>最短</a:t>
            </a:r>
            <a:r>
              <a:rPr lang="en-US" altLang="ja-JP" sz="1100" b="1" u="sng" dirty="0" smtClean="0"/>
              <a:t>7</a:t>
            </a:r>
            <a:r>
              <a:rPr lang="ja-JP" altLang="en-US" sz="1100" b="1" u="sng" dirty="0" smtClean="0"/>
              <a:t>日のスピード決済を実現 </a:t>
            </a:r>
            <a:endParaRPr lang="en-US" altLang="ja-JP" sz="1100" b="1" u="sng" dirty="0" smtClean="0"/>
          </a:p>
          <a:p>
            <a:endParaRPr lang="en-US" altLang="ja-JP" sz="900" dirty="0" smtClean="0"/>
          </a:p>
          <a:p>
            <a:r>
              <a:rPr lang="ja-JP" altLang="en-US" sz="900" dirty="0" smtClean="0"/>
              <a:t>代金のお振込は決済日から最短で</a:t>
            </a:r>
            <a:r>
              <a:rPr lang="en-US" altLang="ja-JP" sz="900" dirty="0" smtClean="0"/>
              <a:t>7</a:t>
            </a:r>
            <a:r>
              <a:rPr lang="ja-JP" altLang="en-US" sz="900" dirty="0" smtClean="0"/>
              <a:t>日後。オンライン決済でありながら、</a:t>
            </a:r>
            <a:endParaRPr lang="en-US" altLang="ja-JP" sz="900" dirty="0" smtClean="0"/>
          </a:p>
          <a:p>
            <a:r>
              <a:rPr lang="ja-JP" altLang="en-US" sz="900" dirty="0" smtClean="0"/>
              <a:t>限りなく現金決済に近いキャッシュフローを実現することで、ビジネスチャンスがさらに広がります。 </a:t>
            </a:r>
            <a:endParaRPr kumimoji="1" lang="ja-JP" altLang="en-US" sz="900" dirty="0"/>
          </a:p>
        </p:txBody>
      </p:sp>
      <p:sp>
        <p:nvSpPr>
          <p:cNvPr id="78" name="正方形/長方形 77"/>
          <p:cNvSpPr/>
          <p:nvPr/>
        </p:nvSpPr>
        <p:spPr>
          <a:xfrm>
            <a:off x="5661248" y="6084168"/>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dirty="0" smtClean="0">
                <a:solidFill>
                  <a:schemeClr val="tx1"/>
                </a:solidFill>
              </a:rPr>
              <a:t>詳細はこちら</a:t>
            </a:r>
            <a:endParaRPr kumimoji="1" lang="ja-JP" altLang="en-US" sz="1100" dirty="0">
              <a:solidFill>
                <a:schemeClr val="tx1"/>
              </a:solidFill>
            </a:endParaRPr>
          </a:p>
        </p:txBody>
      </p:sp>
      <p:sp>
        <p:nvSpPr>
          <p:cNvPr id="79" name="テキスト ボックス 78"/>
          <p:cNvSpPr txBox="1"/>
          <p:nvPr/>
        </p:nvSpPr>
        <p:spPr>
          <a:xfrm>
            <a:off x="1762960" y="6921416"/>
            <a:ext cx="4604146" cy="677108"/>
          </a:xfrm>
          <a:prstGeom prst="rect">
            <a:avLst/>
          </a:prstGeom>
          <a:noFill/>
        </p:spPr>
        <p:txBody>
          <a:bodyPr wrap="none" rtlCol="0">
            <a:spAutoFit/>
          </a:bodyPr>
          <a:lstStyle/>
          <a:p>
            <a:r>
              <a:rPr lang="ja-JP" altLang="en-US" sz="1100" b="1" u="sng" dirty="0" smtClean="0"/>
              <a:t>その</a:t>
            </a:r>
            <a:r>
              <a:rPr lang="en-US" altLang="ja-JP" sz="1100" b="1" u="sng" dirty="0" smtClean="0"/>
              <a:t>2</a:t>
            </a:r>
            <a:r>
              <a:rPr lang="ja-JP" altLang="en-US" sz="1100" b="1" u="sng" dirty="0" err="1" smtClean="0"/>
              <a:t>．</a:t>
            </a:r>
            <a:r>
              <a:rPr lang="ja-JP" altLang="en-US" sz="1100" b="1" u="sng" dirty="0" smtClean="0"/>
              <a:t>高い安全性を確保する</a:t>
            </a:r>
            <a:r>
              <a:rPr lang="en-US" altLang="ja-JP" sz="1100" b="1" u="sng" dirty="0" smtClean="0"/>
              <a:t>3-D</a:t>
            </a:r>
            <a:r>
              <a:rPr lang="ja-JP" altLang="en-US" sz="1100" b="1" u="sng" dirty="0" smtClean="0"/>
              <a:t>セキュアを導入 </a:t>
            </a:r>
            <a:endParaRPr lang="en-US" altLang="ja-JP" sz="900" dirty="0" smtClean="0"/>
          </a:p>
          <a:p>
            <a:endParaRPr lang="en-US" altLang="ja-JP" sz="900" dirty="0" smtClean="0"/>
          </a:p>
          <a:p>
            <a:r>
              <a:rPr lang="ja-JP" altLang="en-US" sz="900" dirty="0" smtClean="0"/>
              <a:t>カード番号認証と会員本人認証を同時に行う</a:t>
            </a:r>
            <a:r>
              <a:rPr lang="en-US" altLang="ja-JP" sz="900" dirty="0" smtClean="0"/>
              <a:t>3-D</a:t>
            </a:r>
            <a:r>
              <a:rPr lang="ja-JP" altLang="en-US" sz="900" dirty="0" smtClean="0"/>
              <a:t>セキュアの導入により、</a:t>
            </a:r>
            <a:endParaRPr lang="en-US" altLang="ja-JP" sz="900" dirty="0" smtClean="0"/>
          </a:p>
          <a:p>
            <a:r>
              <a:rPr lang="ja-JP" altLang="en-US" sz="900" dirty="0" smtClean="0"/>
              <a:t>クレジットカードの不正利用を未然に防止。オンライン決済のリスク回避に大きく貢献します。</a:t>
            </a:r>
            <a:endParaRPr kumimoji="1" lang="ja-JP" altLang="en-US" sz="900" dirty="0"/>
          </a:p>
        </p:txBody>
      </p:sp>
      <p:sp>
        <p:nvSpPr>
          <p:cNvPr id="80" name="正方形/長方形 79"/>
          <p:cNvSpPr/>
          <p:nvPr/>
        </p:nvSpPr>
        <p:spPr>
          <a:xfrm>
            <a:off x="5661248" y="6876256"/>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dirty="0" smtClean="0">
                <a:solidFill>
                  <a:schemeClr val="tx1"/>
                </a:solidFill>
              </a:rPr>
              <a:t>詳細はこちら</a:t>
            </a:r>
            <a:endParaRPr kumimoji="1" lang="ja-JP" altLang="en-US" sz="1100" dirty="0">
              <a:solidFill>
                <a:schemeClr val="tx1"/>
              </a:solidFill>
            </a:endParaRPr>
          </a:p>
        </p:txBody>
      </p:sp>
      <p:sp>
        <p:nvSpPr>
          <p:cNvPr id="81" name="テキスト ボックス 80"/>
          <p:cNvSpPr txBox="1"/>
          <p:nvPr/>
        </p:nvSpPr>
        <p:spPr>
          <a:xfrm>
            <a:off x="1765094" y="7812360"/>
            <a:ext cx="5004896" cy="677108"/>
          </a:xfrm>
          <a:prstGeom prst="rect">
            <a:avLst/>
          </a:prstGeom>
          <a:noFill/>
        </p:spPr>
        <p:txBody>
          <a:bodyPr wrap="none" rtlCol="0">
            <a:spAutoFit/>
          </a:bodyPr>
          <a:lstStyle/>
          <a:p>
            <a:r>
              <a:rPr lang="ja-JP" altLang="en-US" sz="1100" b="1" u="sng" dirty="0" smtClean="0"/>
              <a:t>その</a:t>
            </a:r>
            <a:r>
              <a:rPr lang="en-US" altLang="ja-JP" sz="1100" b="1" u="sng" dirty="0" smtClean="0"/>
              <a:t>3</a:t>
            </a:r>
            <a:r>
              <a:rPr lang="ja-JP" altLang="en-US" sz="1100" b="1" u="sng" dirty="0" err="1" smtClean="0"/>
              <a:t>．</a:t>
            </a:r>
            <a:r>
              <a:rPr lang="ja-JP" altLang="en-US" sz="1100" b="1" u="sng" dirty="0" smtClean="0"/>
              <a:t>信頼の</a:t>
            </a:r>
            <a:r>
              <a:rPr lang="en-US" altLang="ja-JP" sz="1100" b="1" u="sng" dirty="0" smtClean="0"/>
              <a:t>VISA</a:t>
            </a:r>
            <a:r>
              <a:rPr lang="ja-JP" altLang="en-US" sz="1100" b="1" u="sng" dirty="0" err="1" smtClean="0"/>
              <a:t>、</a:t>
            </a:r>
            <a:r>
              <a:rPr lang="en-US" altLang="ja-JP" sz="1100" b="1" u="sng" dirty="0" smtClean="0"/>
              <a:t>MasterCard</a:t>
            </a:r>
            <a:r>
              <a:rPr lang="ja-JP" altLang="en-US" sz="1100" b="1" u="sng" dirty="0" smtClean="0"/>
              <a:t>に対応</a:t>
            </a:r>
            <a:endParaRPr lang="en-US" altLang="ja-JP" sz="900" dirty="0" smtClean="0"/>
          </a:p>
          <a:p>
            <a:endParaRPr lang="en-US" altLang="ja-JP" sz="900" dirty="0" smtClean="0"/>
          </a:p>
          <a:p>
            <a:r>
              <a:rPr lang="ja-JP" altLang="en-US" sz="900" dirty="0" smtClean="0"/>
              <a:t>世界各国で高い信頼を集める</a:t>
            </a:r>
            <a:r>
              <a:rPr lang="en-US" altLang="ja-JP" sz="900" dirty="0" smtClean="0"/>
              <a:t>VISA</a:t>
            </a:r>
            <a:r>
              <a:rPr lang="ja-JP" altLang="en-US" sz="900" dirty="0" err="1" smtClean="0"/>
              <a:t>、</a:t>
            </a:r>
            <a:r>
              <a:rPr lang="en-US" altLang="ja-JP" sz="900" dirty="0" smtClean="0"/>
              <a:t>MasterCard</a:t>
            </a:r>
            <a:r>
              <a:rPr lang="ja-JP" altLang="en-US" sz="900" dirty="0" smtClean="0"/>
              <a:t>によるオンライン決済に対応。</a:t>
            </a:r>
            <a:endParaRPr lang="en-US" altLang="ja-JP" sz="900" dirty="0" smtClean="0"/>
          </a:p>
          <a:p>
            <a:r>
              <a:rPr lang="ja-JP" altLang="en-US" sz="900" dirty="0" smtClean="0"/>
              <a:t>世界シェアを誇る</a:t>
            </a:r>
            <a:r>
              <a:rPr lang="en-US" altLang="ja-JP" sz="900" dirty="0" smtClean="0"/>
              <a:t>2</a:t>
            </a:r>
            <a:r>
              <a:rPr lang="ja-JP" altLang="en-US" sz="900" dirty="0" smtClean="0"/>
              <a:t>大ブランドがサイトの信頼性を高め、ビジネスの拡大を強力にバックアップします。</a:t>
            </a:r>
            <a:endParaRPr kumimoji="1" lang="ja-JP" altLang="en-US" sz="900" dirty="0"/>
          </a:p>
        </p:txBody>
      </p:sp>
      <p:sp>
        <p:nvSpPr>
          <p:cNvPr id="82" name="正方形/長方形 81"/>
          <p:cNvSpPr/>
          <p:nvPr/>
        </p:nvSpPr>
        <p:spPr>
          <a:xfrm>
            <a:off x="5661248" y="7812360"/>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100" dirty="0" smtClean="0">
                <a:solidFill>
                  <a:schemeClr val="tx1"/>
                </a:solidFill>
              </a:rPr>
              <a:t>詳細はこちら</a:t>
            </a:r>
            <a:endParaRPr kumimoji="1" lang="ja-JP" altLang="en-US" sz="1100" dirty="0">
              <a:solidFill>
                <a:schemeClr val="tx1"/>
              </a:solidFill>
            </a:endParaRPr>
          </a:p>
        </p:txBody>
      </p:sp>
      <p:grpSp>
        <p:nvGrpSpPr>
          <p:cNvPr id="5" name="グループ化 126"/>
          <p:cNvGrpSpPr/>
          <p:nvPr/>
        </p:nvGrpSpPr>
        <p:grpSpPr>
          <a:xfrm>
            <a:off x="5843855" y="8557154"/>
            <a:ext cx="144016" cy="144016"/>
            <a:chOff x="945791" y="4522572"/>
            <a:chExt cx="144016" cy="144016"/>
          </a:xfrm>
        </p:grpSpPr>
        <p:sp>
          <p:nvSpPr>
            <p:cNvPr id="84" name="二等辺三角形 83"/>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sp>
          <p:nvSpPr>
            <p:cNvPr id="85" name="正方形/長方形 84"/>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grpSp>
      <p:sp>
        <p:nvSpPr>
          <p:cNvPr id="86" name="正方形/長方形 85"/>
          <p:cNvSpPr/>
          <p:nvPr/>
        </p:nvSpPr>
        <p:spPr>
          <a:xfrm>
            <a:off x="6000299" y="8497503"/>
            <a:ext cx="1178528" cy="230832"/>
          </a:xfrm>
          <a:prstGeom prst="rect">
            <a:avLst/>
          </a:prstGeom>
        </p:spPr>
        <p:txBody>
          <a:bodyPr wrap="none">
            <a:spAutoFit/>
          </a:bodyPr>
          <a:lstStyle/>
          <a:p>
            <a:r>
              <a:rPr lang="ja-JP" altLang="en-US" sz="900" dirty="0" smtClean="0"/>
              <a:t>ページの先頭に戻る</a:t>
            </a:r>
            <a:endParaRPr lang="ja-JP" altLang="en-US" sz="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57606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特徴・メリット</a:t>
            </a:r>
            <a:endParaRPr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584176"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決済</a:t>
            </a:r>
            <a:endParaRPr kumimoji="1" lang="ja-JP" altLang="en-US" sz="1200" dirty="0">
              <a:solidFill>
                <a:schemeClr val="tx1"/>
              </a:solidFill>
              <a:latin typeface="+mn-ea"/>
            </a:endParaRPr>
          </a:p>
        </p:txBody>
      </p:sp>
      <p:sp>
        <p:nvSpPr>
          <p:cNvPr id="17" name="正方形/長方形 16"/>
          <p:cNvSpPr/>
          <p:nvPr/>
        </p:nvSpPr>
        <p:spPr>
          <a:xfrm>
            <a:off x="44624" y="5724128"/>
            <a:ext cx="1584176"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広告</a:t>
            </a:r>
            <a:endParaRPr kumimoji="1" lang="en-US" altLang="ja-JP" sz="1200" dirty="0" smtClean="0">
              <a:solidFill>
                <a:schemeClr val="tx1"/>
              </a:solidFill>
              <a:latin typeface="+mn-ea"/>
            </a:endParaRPr>
          </a:p>
          <a:p>
            <a:r>
              <a:rPr kumimoji="1" lang="ja-JP" altLang="en-US" sz="1200" dirty="0" smtClean="0">
                <a:solidFill>
                  <a:schemeClr val="tx1"/>
                </a:solidFill>
                <a:latin typeface="+mn-ea"/>
              </a:rPr>
              <a:t>        プロモーション</a:t>
            </a:r>
            <a:endParaRPr kumimoji="1" lang="en-US" altLang="ja-JP" sz="1200" dirty="0" smtClean="0">
              <a:solidFill>
                <a:schemeClr val="tx1"/>
              </a:solidFill>
              <a:latin typeface="+mn-ea"/>
            </a:endParaRPr>
          </a:p>
          <a:p>
            <a:r>
              <a:rPr lang="en-US" altLang="ja-JP" sz="1200" dirty="0" smtClean="0">
                <a:solidFill>
                  <a:schemeClr val="tx1"/>
                </a:solidFill>
                <a:latin typeface="+mn-ea"/>
              </a:rPr>
              <a:t>(</a:t>
            </a:r>
            <a:r>
              <a:rPr lang="ja-JP" altLang="en-US" sz="1200" dirty="0" smtClean="0">
                <a:solidFill>
                  <a:schemeClr val="tx1"/>
                </a:solidFill>
                <a:latin typeface="+mn-ea"/>
              </a:rPr>
              <a:t>公式アカウント作成</a:t>
            </a:r>
            <a:r>
              <a:rPr lang="en-US" altLang="ja-JP" sz="1200" dirty="0" smtClean="0">
                <a:solidFill>
                  <a:schemeClr val="tx1"/>
                </a:solidFill>
                <a:latin typeface="+mn-ea"/>
              </a:rPr>
              <a:t>)</a:t>
            </a:r>
            <a:endParaRPr kumimoji="1" lang="ja-JP" altLang="en-US" sz="1200" dirty="0">
              <a:solidFill>
                <a:schemeClr val="tx1"/>
              </a:solidFill>
              <a:latin typeface="+mn-ea"/>
            </a:endParaRPr>
          </a:p>
        </p:txBody>
      </p:sp>
      <p:sp>
        <p:nvSpPr>
          <p:cNvPr id="18" name="正方形/長方形 17"/>
          <p:cNvSpPr/>
          <p:nvPr/>
        </p:nvSpPr>
        <p:spPr>
          <a:xfrm>
            <a:off x="44624" y="2123728"/>
            <a:ext cx="1584176"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＜店舗＞</a:t>
            </a:r>
            <a:endParaRPr kumimoji="1" lang="ja-JP" altLang="en-US" sz="1200" dirty="0">
              <a:solidFill>
                <a:schemeClr val="tx1"/>
              </a:solidFill>
              <a:latin typeface="+mn-ea"/>
            </a:endParaRPr>
          </a:p>
        </p:txBody>
      </p:sp>
      <p:sp>
        <p:nvSpPr>
          <p:cNvPr id="19" name="正方形/長方形 18"/>
          <p:cNvSpPr/>
          <p:nvPr/>
        </p:nvSpPr>
        <p:spPr>
          <a:xfrm>
            <a:off x="44624" y="3563888"/>
            <a:ext cx="1584176"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a:t>
            </a:r>
            <a:r>
              <a:rPr lang="en-US" altLang="ja-JP" sz="1200" dirty="0" smtClean="0">
                <a:solidFill>
                  <a:schemeClr val="tx1"/>
                </a:solidFill>
                <a:latin typeface="+mn-ea"/>
              </a:rPr>
              <a:t>WEB</a:t>
            </a:r>
            <a:r>
              <a:rPr kumimoji="1" lang="ja-JP" altLang="en-US" sz="1200" dirty="0" smtClean="0">
                <a:solidFill>
                  <a:schemeClr val="tx1"/>
                </a:solidFill>
                <a:latin typeface="+mn-ea"/>
              </a:rPr>
              <a:t>＞</a:t>
            </a:r>
            <a:endParaRPr kumimoji="1" lang="ja-JP" altLang="en-US" sz="12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pSp>
        <p:nvGrpSpPr>
          <p:cNvPr id="3" name="グループ化 39"/>
          <p:cNvGrpSpPr/>
          <p:nvPr/>
        </p:nvGrpSpPr>
        <p:grpSpPr>
          <a:xfrm>
            <a:off x="0" y="7649180"/>
            <a:ext cx="2566386" cy="883260"/>
            <a:chOff x="0" y="5868144"/>
            <a:chExt cx="2566386" cy="883260"/>
          </a:xfrm>
        </p:grpSpPr>
        <p:sp>
          <p:nvSpPr>
            <p:cNvPr id="34" name="正方形/長方形 33"/>
            <p:cNvSpPr/>
            <p:nvPr/>
          </p:nvSpPr>
          <p:spPr>
            <a:xfrm>
              <a:off x="72008" y="5868144"/>
              <a:ext cx="1556792"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35" name="テキスト ボックス 34"/>
            <p:cNvSpPr txBox="1"/>
            <p:nvPr/>
          </p:nvSpPr>
          <p:spPr>
            <a:xfrm>
              <a:off x="49522" y="5868144"/>
              <a:ext cx="1579278" cy="461665"/>
            </a:xfrm>
            <a:prstGeom prst="rect">
              <a:avLst/>
            </a:prstGeom>
            <a:noFill/>
          </p:spPr>
          <p:txBody>
            <a:bodyPr wrap="none" rtlCol="0">
              <a:spAutoFit/>
            </a:bodyPr>
            <a:lstStyle/>
            <a:p>
              <a:r>
                <a:rPr lang="ja-JP" altLang="en-US" sz="1200" dirty="0" smtClean="0"/>
                <a:t>自動車関連業界</a:t>
              </a:r>
              <a:endParaRPr lang="en-US" altLang="ja-JP" sz="1200" dirty="0" smtClean="0"/>
            </a:p>
            <a:p>
              <a:r>
                <a:rPr lang="ja-JP" altLang="en-US" sz="1200" dirty="0" smtClean="0"/>
                <a:t>　　早期決済サービス</a:t>
              </a:r>
              <a:endParaRPr kumimoji="1" lang="ja-JP" altLang="en-US" sz="1200" dirty="0"/>
            </a:p>
          </p:txBody>
        </p:sp>
        <p:sp>
          <p:nvSpPr>
            <p:cNvPr id="36" name="テキスト ボックス 35"/>
            <p:cNvSpPr txBox="1"/>
            <p:nvPr/>
          </p:nvSpPr>
          <p:spPr>
            <a:xfrm>
              <a:off x="0" y="6228184"/>
              <a:ext cx="2566386" cy="523220"/>
            </a:xfrm>
            <a:prstGeom prst="rect">
              <a:avLst/>
            </a:prstGeom>
            <a:noFill/>
          </p:spPr>
          <p:txBody>
            <a:bodyPr wrap="square" rtlCol="0">
              <a:spAutoFit/>
            </a:bodyPr>
            <a:lstStyle/>
            <a:p>
              <a:r>
                <a:rPr kumimoji="1" lang="en-US" altLang="ja-JP" sz="1400" dirty="0" smtClean="0">
                  <a:latin typeface="HGP創英角ｺﾞｼｯｸUB" pitchFamily="50" charset="-128"/>
                  <a:ea typeface="HGP創英角ｺﾞｼｯｸUB" pitchFamily="50" charset="-128"/>
                </a:rPr>
                <a:t>MS</a:t>
              </a:r>
              <a:r>
                <a:rPr kumimoji="1" lang="ja-JP" altLang="en-US" sz="1400" dirty="0" smtClean="0">
                  <a:latin typeface="HGP創英角ｺﾞｼｯｸUB" pitchFamily="50" charset="-128"/>
                  <a:ea typeface="HGP創英角ｺﾞｼｯｸUB" pitchFamily="50" charset="-128"/>
                </a:rPr>
                <a:t>カークレジット</a:t>
              </a:r>
              <a:endParaRPr kumimoji="1" lang="en-US" altLang="ja-JP" sz="1400" dirty="0" smtClean="0">
                <a:latin typeface="HGP創英角ｺﾞｼｯｸUB" pitchFamily="50" charset="-128"/>
                <a:ea typeface="HGP創英角ｺﾞｼｯｸUB" pitchFamily="50" charset="-128"/>
              </a:endParaRPr>
            </a:p>
            <a:p>
              <a:r>
                <a:rPr lang="ja-JP" altLang="en-US" sz="1400" dirty="0" smtClean="0">
                  <a:latin typeface="HGP創英角ｺﾞｼｯｸUB" pitchFamily="50" charset="-128"/>
                  <a:ea typeface="HGP創英角ｺﾞｼｯｸUB" pitchFamily="50" charset="-128"/>
                </a:rPr>
                <a:t>　　　　　　　株式会社</a:t>
              </a:r>
              <a:endParaRPr kumimoji="1" lang="ja-JP" altLang="en-US" sz="14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88640" y="262778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2" name="正方形/長方形 41"/>
          <p:cNvSpPr/>
          <p:nvPr/>
        </p:nvSpPr>
        <p:spPr>
          <a:xfrm>
            <a:off x="188640" y="28438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3" name="正方形/長方形 42"/>
          <p:cNvSpPr/>
          <p:nvPr/>
        </p:nvSpPr>
        <p:spPr>
          <a:xfrm>
            <a:off x="188640" y="3059832"/>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4" name="正方形/長方形 43"/>
          <p:cNvSpPr/>
          <p:nvPr/>
        </p:nvSpPr>
        <p:spPr>
          <a:xfrm>
            <a:off x="188640" y="327585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46" name="正方形/長方形 45"/>
          <p:cNvSpPr/>
          <p:nvPr/>
        </p:nvSpPr>
        <p:spPr>
          <a:xfrm>
            <a:off x="188640" y="4139952"/>
            <a:ext cx="1431776"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7" name="正方形/長方形 46"/>
          <p:cNvSpPr/>
          <p:nvPr/>
        </p:nvSpPr>
        <p:spPr>
          <a:xfrm>
            <a:off x="188640" y="435597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8" name="正方形/長方形 47"/>
          <p:cNvSpPr/>
          <p:nvPr/>
        </p:nvSpPr>
        <p:spPr>
          <a:xfrm>
            <a:off x="188640" y="4572000"/>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9" name="正方形/長方形 48"/>
          <p:cNvSpPr/>
          <p:nvPr/>
        </p:nvSpPr>
        <p:spPr>
          <a:xfrm>
            <a:off x="188640" y="478802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50" name="正方形/長方形 49"/>
          <p:cNvSpPr/>
          <p:nvPr/>
        </p:nvSpPr>
        <p:spPr>
          <a:xfrm>
            <a:off x="188640" y="543609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51" name="正方形/長方形 50"/>
          <p:cNvSpPr/>
          <p:nvPr/>
        </p:nvSpPr>
        <p:spPr>
          <a:xfrm>
            <a:off x="188640" y="64442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grpSp>
        <p:nvGrpSpPr>
          <p:cNvPr id="5" name="グループ化 126"/>
          <p:cNvGrpSpPr/>
          <p:nvPr/>
        </p:nvGrpSpPr>
        <p:grpSpPr>
          <a:xfrm>
            <a:off x="5523028" y="11872521"/>
            <a:ext cx="144016" cy="144016"/>
            <a:chOff x="945791" y="4522572"/>
            <a:chExt cx="144016" cy="144016"/>
          </a:xfrm>
        </p:grpSpPr>
        <p:sp>
          <p:nvSpPr>
            <p:cNvPr id="84" name="二等辺三角形 83"/>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sp>
          <p:nvSpPr>
            <p:cNvPr id="85" name="正方形/長方形 84"/>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grpSp>
      <p:sp>
        <p:nvSpPr>
          <p:cNvPr id="86" name="正方形/長方形 85"/>
          <p:cNvSpPr/>
          <p:nvPr/>
        </p:nvSpPr>
        <p:spPr>
          <a:xfrm>
            <a:off x="5679472" y="11812870"/>
            <a:ext cx="1178528" cy="230832"/>
          </a:xfrm>
          <a:prstGeom prst="rect">
            <a:avLst/>
          </a:prstGeom>
        </p:spPr>
        <p:txBody>
          <a:bodyPr wrap="none">
            <a:spAutoFit/>
          </a:bodyPr>
          <a:lstStyle/>
          <a:p>
            <a:r>
              <a:rPr lang="ja-JP" altLang="en-US" sz="900" dirty="0" smtClean="0"/>
              <a:t>ページの先頭に戻る</a:t>
            </a:r>
            <a:endParaRPr lang="ja-JP" altLang="en-US" sz="900" dirty="0"/>
          </a:p>
        </p:txBody>
      </p:sp>
      <p:sp>
        <p:nvSpPr>
          <p:cNvPr id="64" name="正方形/長方形 63"/>
          <p:cNvSpPr/>
          <p:nvPr/>
        </p:nvSpPr>
        <p:spPr>
          <a:xfrm>
            <a:off x="1700808" y="2307814"/>
            <a:ext cx="3528392" cy="2479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最短</a:t>
            </a:r>
            <a:r>
              <a:rPr lang="en-US" altLang="ja-JP" sz="1400" dirty="0" smtClean="0">
                <a:solidFill>
                  <a:schemeClr val="tx1"/>
                </a:solidFill>
                <a:latin typeface="HGP創英角ｺﾞｼｯｸUB" pitchFamily="50" charset="-128"/>
                <a:ea typeface="HGP創英角ｺﾞｼｯｸUB" pitchFamily="50" charset="-128"/>
              </a:rPr>
              <a:t>7</a:t>
            </a:r>
            <a:r>
              <a:rPr lang="ja-JP" altLang="en-US" sz="1400" dirty="0" smtClean="0">
                <a:solidFill>
                  <a:schemeClr val="tx1"/>
                </a:solidFill>
                <a:latin typeface="HGP創英角ｺﾞｼｯｸUB" pitchFamily="50" charset="-128"/>
                <a:ea typeface="HGP創英角ｺﾞｼｯｸUB" pitchFamily="50" charset="-128"/>
              </a:rPr>
              <a:t>日の週</a:t>
            </a:r>
            <a:r>
              <a:rPr lang="en-US" altLang="ja-JP" sz="1400" dirty="0" smtClean="0">
                <a:solidFill>
                  <a:schemeClr val="tx1"/>
                </a:solidFill>
                <a:latin typeface="HGP創英角ｺﾞｼｯｸUB" pitchFamily="50" charset="-128"/>
                <a:ea typeface="HGP創英角ｺﾞｼｯｸUB" pitchFamily="50" charset="-128"/>
              </a:rPr>
              <a:t>1</a:t>
            </a:r>
            <a:r>
              <a:rPr lang="ja-JP" altLang="en-US" sz="1400" dirty="0" smtClean="0">
                <a:solidFill>
                  <a:schemeClr val="tx1"/>
                </a:solidFill>
                <a:latin typeface="HGP創英角ｺﾞｼｯｸUB" pitchFamily="50" charset="-128"/>
                <a:ea typeface="HGP創英角ｺﾞｼｯｸUB" pitchFamily="50" charset="-128"/>
              </a:rPr>
              <a:t>回スピード決済を実現</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65" name="テキスト ボックス 64"/>
          <p:cNvSpPr txBox="1"/>
          <p:nvPr/>
        </p:nvSpPr>
        <p:spPr>
          <a:xfrm>
            <a:off x="1688451" y="2195736"/>
            <a:ext cx="596638" cy="400110"/>
          </a:xfrm>
          <a:prstGeom prst="rect">
            <a:avLst/>
          </a:prstGeom>
          <a:noFill/>
        </p:spPr>
        <p:txBody>
          <a:bodyPr wrap="none" rtlCol="0">
            <a:spAutoFit/>
          </a:bodyPr>
          <a:lstStyle/>
          <a:p>
            <a:r>
              <a:rPr kumimoji="1" lang="ja-JP" altLang="en-US" sz="1100" dirty="0" smtClean="0"/>
              <a:t>特</a:t>
            </a:r>
            <a:r>
              <a:rPr kumimoji="1" lang="en-US" altLang="ja-JP" sz="2000" dirty="0" smtClean="0"/>
              <a:t>1</a:t>
            </a:r>
            <a:r>
              <a:rPr kumimoji="1" lang="ja-JP" altLang="en-US" sz="1100" dirty="0" smtClean="0"/>
              <a:t>徴</a:t>
            </a:r>
            <a:endParaRPr kumimoji="1" lang="ja-JP" altLang="en-US" sz="1100" dirty="0"/>
          </a:p>
        </p:txBody>
      </p:sp>
      <p:sp>
        <p:nvSpPr>
          <p:cNvPr id="66" name="テキスト ボックス 65"/>
          <p:cNvSpPr txBox="1"/>
          <p:nvPr/>
        </p:nvSpPr>
        <p:spPr>
          <a:xfrm>
            <a:off x="1772816" y="2699792"/>
            <a:ext cx="4520789" cy="1169551"/>
          </a:xfrm>
          <a:prstGeom prst="rect">
            <a:avLst/>
          </a:prstGeom>
          <a:noFill/>
        </p:spPr>
        <p:txBody>
          <a:bodyPr wrap="none" rtlCol="0">
            <a:spAutoFit/>
          </a:bodyPr>
          <a:lstStyle/>
          <a:p>
            <a:r>
              <a:rPr lang="en-US" altLang="ja-JP" sz="1000" dirty="0" smtClean="0"/>
              <a:t>E</a:t>
            </a:r>
            <a:r>
              <a:rPr lang="ja-JP" altLang="en-US" sz="1000" dirty="0" smtClean="0"/>
              <a:t>コマース市場の急拡大にともない、カード決済はインターネットショッピングには、</a:t>
            </a:r>
            <a:endParaRPr lang="en-US" altLang="ja-JP" sz="1000" dirty="0" smtClean="0"/>
          </a:p>
          <a:p>
            <a:r>
              <a:rPr lang="ja-JP" altLang="en-US" sz="1000" dirty="0" smtClean="0"/>
              <a:t>欠かせないツールとなりました。ネットでの新たな市場の開拓のためには、</a:t>
            </a:r>
            <a:endParaRPr lang="en-US" altLang="ja-JP" sz="1000" dirty="0" smtClean="0"/>
          </a:p>
          <a:p>
            <a:r>
              <a:rPr lang="ja-JP" altLang="en-US" sz="1000" dirty="0" smtClean="0"/>
              <a:t>タイムリーかつスピーディーな売買サイクルを作り出す必要があります。</a:t>
            </a:r>
            <a:endParaRPr lang="en-US" altLang="ja-JP" sz="1000" dirty="0" smtClean="0"/>
          </a:p>
          <a:p>
            <a:r>
              <a:rPr lang="ja-JP" altLang="en-US" sz="1000" dirty="0" smtClean="0"/>
              <a:t>決済日から最短</a:t>
            </a:r>
            <a:r>
              <a:rPr lang="en-US" altLang="ja-JP" sz="1000" dirty="0" smtClean="0"/>
              <a:t>7</a:t>
            </a:r>
            <a:r>
              <a:rPr lang="ja-JP" altLang="en-US" sz="1000" dirty="0" smtClean="0"/>
              <a:t>日後の売上代金お振込を可能にした早期決済サービスは、</a:t>
            </a:r>
            <a:endParaRPr lang="en-US" altLang="ja-JP" sz="1000" dirty="0" smtClean="0"/>
          </a:p>
          <a:p>
            <a:r>
              <a:rPr lang="ja-JP" altLang="en-US" sz="1000" dirty="0" smtClean="0"/>
              <a:t>大手決 済代行会社との提携で、万全のセキュリティ・確実な売上処理に加え、</a:t>
            </a:r>
            <a:endParaRPr lang="en-US" altLang="ja-JP" sz="1000" dirty="0" smtClean="0"/>
          </a:p>
          <a:p>
            <a:r>
              <a:rPr lang="ja-JP" altLang="en-US" sz="1000" dirty="0" smtClean="0"/>
              <a:t>ビジネスシーンに素早く対応できるスピード決済を実現。</a:t>
            </a:r>
            <a:endParaRPr lang="en-US" altLang="ja-JP" sz="1000" dirty="0" smtClean="0"/>
          </a:p>
          <a:p>
            <a:r>
              <a:rPr lang="ja-JP" altLang="en-US" sz="1000" dirty="0" smtClean="0"/>
              <a:t>当社の早期決済サービスは、 ネットビジネスの可能性を広げます。</a:t>
            </a:r>
            <a:endParaRPr kumimoji="1" lang="ja-JP" altLang="en-US" sz="1000" dirty="0"/>
          </a:p>
        </p:txBody>
      </p:sp>
      <p:sp>
        <p:nvSpPr>
          <p:cNvPr id="83" name="円/楕円 82"/>
          <p:cNvSpPr/>
          <p:nvPr/>
        </p:nvSpPr>
        <p:spPr>
          <a:xfrm>
            <a:off x="1756482" y="2200869"/>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87" name="正方形/長方形 86"/>
          <p:cNvSpPr/>
          <p:nvPr/>
        </p:nvSpPr>
        <p:spPr>
          <a:xfrm>
            <a:off x="1673424" y="3923928"/>
            <a:ext cx="5184576" cy="792088"/>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テキスト ボックス 87"/>
          <p:cNvSpPr txBox="1"/>
          <p:nvPr/>
        </p:nvSpPr>
        <p:spPr>
          <a:xfrm>
            <a:off x="1745432" y="3960999"/>
            <a:ext cx="5112568" cy="769441"/>
          </a:xfrm>
          <a:prstGeom prst="rect">
            <a:avLst/>
          </a:prstGeom>
          <a:noFill/>
        </p:spPr>
        <p:txBody>
          <a:bodyPr wrap="square" rtlCol="0">
            <a:spAutoFit/>
          </a:bodyPr>
          <a:lstStyle/>
          <a:p>
            <a:r>
              <a:rPr lang="ja-JP" altLang="en-US" sz="1000" dirty="0" smtClean="0"/>
              <a:t>週</a:t>
            </a:r>
            <a:r>
              <a:rPr lang="en-US" altLang="ja-JP" sz="1000" dirty="0" smtClean="0"/>
              <a:t>1</a:t>
            </a:r>
            <a:r>
              <a:rPr lang="ja-JP" altLang="en-US" sz="1000" dirty="0" smtClean="0"/>
              <a:t>回</a:t>
            </a:r>
            <a:r>
              <a:rPr lang="en-US" altLang="ja-JP" sz="1000" dirty="0" smtClean="0"/>
              <a:t>7</a:t>
            </a:r>
            <a:r>
              <a:rPr lang="ja-JP" altLang="en-US" sz="1000" dirty="0" smtClean="0"/>
              <a:t>日後決済を実現した</a:t>
            </a:r>
            <a:r>
              <a:rPr lang="ja-JP" altLang="en-US" sz="1400" b="1" dirty="0" smtClean="0"/>
              <a:t>「早期決済サービス」</a:t>
            </a:r>
            <a:r>
              <a:rPr lang="ja-JP" altLang="en-US" sz="1000" dirty="0" smtClean="0"/>
              <a:t>とは</a:t>
            </a:r>
            <a:endParaRPr lang="en-US" altLang="ja-JP" sz="1000" dirty="0" smtClean="0"/>
          </a:p>
          <a:p>
            <a:endParaRPr kumimoji="1" lang="en-US" altLang="ja-JP" sz="1000" dirty="0" smtClean="0"/>
          </a:p>
          <a:p>
            <a:r>
              <a:rPr lang="ja-JP" altLang="en-US" sz="1000" dirty="0" smtClean="0"/>
              <a:t>毎週金曜日をカード決済の締日として、翌週の金曜日に売上代金を指定口座にお振込します。</a:t>
            </a:r>
            <a:endParaRPr lang="en-US" altLang="ja-JP" sz="1000" dirty="0" smtClean="0"/>
          </a:p>
          <a:p>
            <a:r>
              <a:rPr kumimoji="1" lang="ja-JP" altLang="en-US" sz="1000" dirty="0" smtClean="0"/>
              <a:t>最短で</a:t>
            </a:r>
            <a:r>
              <a:rPr kumimoji="1" lang="en-US" altLang="ja-JP" sz="1000" dirty="0" smtClean="0"/>
              <a:t>7</a:t>
            </a:r>
            <a:r>
              <a:rPr kumimoji="1" lang="ja-JP" altLang="en-US" sz="1000" dirty="0" smtClean="0"/>
              <a:t>日後の決済を実現したスピーディーな決済サービス。</a:t>
            </a:r>
            <a:endParaRPr kumimoji="1" lang="en-US" altLang="ja-JP" sz="1000" dirty="0" smtClean="0"/>
          </a:p>
        </p:txBody>
      </p:sp>
      <p:cxnSp>
        <p:nvCxnSpPr>
          <p:cNvPr id="90" name="直線コネクタ 89"/>
          <p:cNvCxnSpPr/>
          <p:nvPr/>
        </p:nvCxnSpPr>
        <p:spPr>
          <a:xfrm>
            <a:off x="1772816" y="4283968"/>
            <a:ext cx="47525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1" name="正方形/長方形 90"/>
          <p:cNvSpPr/>
          <p:nvPr/>
        </p:nvSpPr>
        <p:spPr>
          <a:xfrm>
            <a:off x="1673424" y="4860032"/>
            <a:ext cx="5184576"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92" name="正方形/長方形 91"/>
          <p:cNvSpPr/>
          <p:nvPr/>
        </p:nvSpPr>
        <p:spPr>
          <a:xfrm>
            <a:off x="1673424" y="5436096"/>
            <a:ext cx="5184576"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93" name="テキスト ボックス 92"/>
          <p:cNvSpPr txBox="1"/>
          <p:nvPr/>
        </p:nvSpPr>
        <p:spPr>
          <a:xfrm>
            <a:off x="1700808" y="6012160"/>
            <a:ext cx="4572085" cy="892552"/>
          </a:xfrm>
          <a:prstGeom prst="rect">
            <a:avLst/>
          </a:prstGeom>
          <a:noFill/>
        </p:spPr>
        <p:txBody>
          <a:bodyPr wrap="none" rtlCol="0">
            <a:spAutoFit/>
          </a:bodyPr>
          <a:lstStyle/>
          <a:p>
            <a:r>
              <a:rPr lang="ja-JP" altLang="en-US" sz="1200" b="1" u="sng" dirty="0" smtClean="0"/>
              <a:t>「月</a:t>
            </a:r>
            <a:r>
              <a:rPr lang="en-US" altLang="ja-JP" sz="1200" b="1" u="sng" dirty="0" smtClean="0"/>
              <a:t>2</a:t>
            </a:r>
            <a:r>
              <a:rPr lang="ja-JP" altLang="en-US" sz="1200" b="1" u="sng" dirty="0" smtClean="0"/>
              <a:t>回決済サービス」もご用意しています。</a:t>
            </a:r>
            <a:endParaRPr lang="en-US" altLang="ja-JP" sz="1200" b="1" u="sng" dirty="0" smtClean="0"/>
          </a:p>
          <a:p>
            <a:endParaRPr lang="en-US" altLang="ja-JP" sz="1000" dirty="0" smtClean="0"/>
          </a:p>
          <a:p>
            <a:r>
              <a:rPr lang="ja-JP" altLang="en-US" sz="1000" dirty="0" smtClean="0"/>
              <a:t>毎月</a:t>
            </a:r>
            <a:r>
              <a:rPr lang="en-US" altLang="ja-JP" sz="1000" dirty="0" smtClean="0"/>
              <a:t>15</a:t>
            </a:r>
            <a:r>
              <a:rPr lang="ja-JP" altLang="en-US" sz="1000" dirty="0" smtClean="0"/>
              <a:t>日と月末が締日となります。売上金は、それぞれ当月末日と翌月</a:t>
            </a:r>
            <a:r>
              <a:rPr lang="en-US" altLang="ja-JP" sz="1000" dirty="0" smtClean="0"/>
              <a:t>15</a:t>
            </a:r>
            <a:r>
              <a:rPr lang="ja-JP" altLang="en-US" sz="1000" dirty="0" smtClean="0"/>
              <a:t>日に</a:t>
            </a:r>
            <a:endParaRPr lang="en-US" altLang="ja-JP" sz="1000" dirty="0" smtClean="0"/>
          </a:p>
          <a:p>
            <a:r>
              <a:rPr lang="ja-JP" altLang="en-US" sz="1000" dirty="0" smtClean="0"/>
              <a:t>指定口座にお振込致します。売上の集計サイクルなどに合わせてお選びください。</a:t>
            </a:r>
            <a:endParaRPr lang="en-US" altLang="ja-JP" sz="1000" dirty="0" smtClean="0"/>
          </a:p>
          <a:p>
            <a:r>
              <a:rPr lang="ja-JP" altLang="en-US" sz="1000" dirty="0" smtClean="0"/>
              <a:t>なお、振込は、最短</a:t>
            </a:r>
            <a:r>
              <a:rPr lang="en-US" altLang="ja-JP" sz="1000" dirty="0" smtClean="0"/>
              <a:t>15</a:t>
            </a:r>
            <a:r>
              <a:rPr lang="ja-JP" altLang="en-US" sz="1000" dirty="0" smtClean="0"/>
              <a:t>日後・最長１ヵ月後となります。</a:t>
            </a:r>
            <a:endParaRPr lang="en-US" altLang="ja-JP" sz="1000" dirty="0" smtClean="0"/>
          </a:p>
        </p:txBody>
      </p:sp>
      <p:sp>
        <p:nvSpPr>
          <p:cNvPr id="94" name="正方形/長方形 93"/>
          <p:cNvSpPr/>
          <p:nvPr/>
        </p:nvSpPr>
        <p:spPr>
          <a:xfrm>
            <a:off x="1713165" y="7708414"/>
            <a:ext cx="3816424"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高い安全性を確保する</a:t>
            </a:r>
            <a:r>
              <a:rPr lang="en-US" altLang="ja-JP" sz="1400" dirty="0" smtClean="0">
                <a:solidFill>
                  <a:schemeClr val="tx1"/>
                </a:solidFill>
                <a:latin typeface="HGP創英角ｺﾞｼｯｸUB" pitchFamily="50" charset="-128"/>
                <a:ea typeface="HGP創英角ｺﾞｼｯｸUB" pitchFamily="50" charset="-128"/>
              </a:rPr>
              <a:t>3-D</a:t>
            </a:r>
            <a:r>
              <a:rPr lang="ja-JP" altLang="en-US" sz="1400" dirty="0" smtClean="0">
                <a:solidFill>
                  <a:schemeClr val="tx1"/>
                </a:solidFill>
                <a:latin typeface="HGP創英角ｺﾞｼｯｸUB" pitchFamily="50" charset="-128"/>
                <a:ea typeface="HGP創英角ｺﾞｼｯｸUB" pitchFamily="50" charset="-128"/>
              </a:rPr>
              <a:t>セキュアを導入</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95" name="テキスト ボックス 94"/>
          <p:cNvSpPr txBox="1"/>
          <p:nvPr/>
        </p:nvSpPr>
        <p:spPr>
          <a:xfrm>
            <a:off x="1700808" y="7596336"/>
            <a:ext cx="596638" cy="400110"/>
          </a:xfrm>
          <a:prstGeom prst="rect">
            <a:avLst/>
          </a:prstGeom>
          <a:noFill/>
        </p:spPr>
        <p:txBody>
          <a:bodyPr wrap="none" rtlCol="0">
            <a:spAutoFit/>
          </a:bodyPr>
          <a:lstStyle/>
          <a:p>
            <a:r>
              <a:rPr kumimoji="1" lang="ja-JP" altLang="en-US" sz="1100" dirty="0" smtClean="0"/>
              <a:t>特</a:t>
            </a:r>
            <a:r>
              <a:rPr kumimoji="1" lang="en-US" altLang="ja-JP" sz="2000" dirty="0" smtClean="0"/>
              <a:t>2</a:t>
            </a:r>
            <a:r>
              <a:rPr kumimoji="1" lang="ja-JP" altLang="en-US" sz="1100" dirty="0" smtClean="0"/>
              <a:t>徴</a:t>
            </a:r>
            <a:endParaRPr kumimoji="1" lang="ja-JP" altLang="en-US" sz="1100" dirty="0"/>
          </a:p>
        </p:txBody>
      </p:sp>
      <p:sp>
        <p:nvSpPr>
          <p:cNvPr id="96" name="円/楕円 95"/>
          <p:cNvSpPr/>
          <p:nvPr/>
        </p:nvSpPr>
        <p:spPr>
          <a:xfrm>
            <a:off x="1768839" y="7601469"/>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97" name="テキスト ボックス 96"/>
          <p:cNvSpPr txBox="1"/>
          <p:nvPr/>
        </p:nvSpPr>
        <p:spPr>
          <a:xfrm>
            <a:off x="1772816" y="8068454"/>
            <a:ext cx="4482317" cy="861774"/>
          </a:xfrm>
          <a:prstGeom prst="rect">
            <a:avLst/>
          </a:prstGeom>
          <a:noFill/>
        </p:spPr>
        <p:txBody>
          <a:bodyPr wrap="none" rtlCol="0">
            <a:spAutoFit/>
          </a:bodyPr>
          <a:lstStyle/>
          <a:p>
            <a:r>
              <a:rPr lang="ja-JP" altLang="en-US" sz="1000" dirty="0" smtClean="0"/>
              <a:t>クレジットカード決済システムの導入にあたり、最も重要なのがセキュリティです。</a:t>
            </a:r>
            <a:endParaRPr lang="en-US" altLang="ja-JP" sz="1000" dirty="0" smtClean="0"/>
          </a:p>
          <a:p>
            <a:r>
              <a:rPr lang="ja-JP" altLang="en-US" sz="1000" dirty="0" smtClean="0"/>
              <a:t>マーチャント・サポートでは、大手決済代行会社との提携により、</a:t>
            </a:r>
            <a:endParaRPr lang="en-US" altLang="ja-JP" sz="1000" dirty="0" smtClean="0"/>
          </a:p>
          <a:p>
            <a:r>
              <a:rPr lang="ja-JP" altLang="en-US" sz="1000" dirty="0" smtClean="0"/>
              <a:t>カード番 号認証と会員本人認証を同時に行う「</a:t>
            </a:r>
            <a:r>
              <a:rPr lang="en-US" altLang="ja-JP" sz="1000" dirty="0" smtClean="0"/>
              <a:t>3-D</a:t>
            </a:r>
            <a:r>
              <a:rPr lang="ja-JP" altLang="en-US" sz="1000" dirty="0" smtClean="0"/>
              <a:t>セキュア」を導入。</a:t>
            </a:r>
            <a:endParaRPr lang="en-US" altLang="ja-JP" sz="1000" dirty="0" smtClean="0"/>
          </a:p>
          <a:p>
            <a:r>
              <a:rPr lang="ja-JP" altLang="en-US" sz="1000" dirty="0" smtClean="0"/>
              <a:t>スキミング、偽造カードなどの被害から加盟店様を守り、</a:t>
            </a:r>
            <a:endParaRPr lang="en-US" altLang="ja-JP" sz="1000" dirty="0" smtClean="0"/>
          </a:p>
          <a:p>
            <a:r>
              <a:rPr lang="ja-JP" altLang="en-US" sz="1000" dirty="0" smtClean="0"/>
              <a:t>オンライン決済のリスク回避を未然に 防ぎます。</a:t>
            </a:r>
            <a:endParaRPr kumimoji="1" lang="ja-JP" altLang="en-US" sz="1000" dirty="0"/>
          </a:p>
        </p:txBody>
      </p:sp>
      <p:sp>
        <p:nvSpPr>
          <p:cNvPr id="98" name="正方形/長方形 97"/>
          <p:cNvSpPr/>
          <p:nvPr/>
        </p:nvSpPr>
        <p:spPr>
          <a:xfrm>
            <a:off x="5542856" y="8356486"/>
            <a:ext cx="1315144"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99" name="正方形/長方形 98"/>
          <p:cNvSpPr/>
          <p:nvPr/>
        </p:nvSpPr>
        <p:spPr>
          <a:xfrm>
            <a:off x="1772816" y="9004558"/>
            <a:ext cx="3816424"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  　　信頼の</a:t>
            </a:r>
            <a:r>
              <a:rPr lang="en-US" altLang="ja-JP" sz="1400" dirty="0" smtClean="0">
                <a:solidFill>
                  <a:schemeClr val="tx1"/>
                </a:solidFill>
                <a:latin typeface="HGP創英角ｺﾞｼｯｸUB" pitchFamily="50" charset="-128"/>
                <a:ea typeface="HGP創英角ｺﾞｼｯｸUB" pitchFamily="50" charset="-128"/>
              </a:rPr>
              <a:t>VISA</a:t>
            </a:r>
            <a:r>
              <a:rPr lang="ja-JP" altLang="en-US" sz="1400" dirty="0" err="1" smtClean="0">
                <a:solidFill>
                  <a:schemeClr val="tx1"/>
                </a:solidFill>
                <a:latin typeface="HGP創英角ｺﾞｼｯｸUB" pitchFamily="50" charset="-128"/>
                <a:ea typeface="HGP創英角ｺﾞｼｯｸUB" pitchFamily="50" charset="-128"/>
              </a:rPr>
              <a:t>、</a:t>
            </a:r>
            <a:r>
              <a:rPr lang="en-US" altLang="ja-JP" sz="1400" dirty="0" smtClean="0">
                <a:solidFill>
                  <a:schemeClr val="tx1"/>
                </a:solidFill>
                <a:latin typeface="HGP創英角ｺﾞｼｯｸUB" pitchFamily="50" charset="-128"/>
                <a:ea typeface="HGP創英角ｺﾞｼｯｸUB" pitchFamily="50" charset="-128"/>
              </a:rPr>
              <a:t>MasterCard</a:t>
            </a:r>
            <a:r>
              <a:rPr lang="ja-JP" altLang="en-US" sz="1400" dirty="0" smtClean="0">
                <a:solidFill>
                  <a:schemeClr val="tx1"/>
                </a:solidFill>
                <a:latin typeface="HGP創英角ｺﾞｼｯｸUB" pitchFamily="50" charset="-128"/>
                <a:ea typeface="HGP創英角ｺﾞｼｯｸUB" pitchFamily="50" charset="-128"/>
              </a:rPr>
              <a:t>に対応</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100" name="テキスト ボックス 99"/>
          <p:cNvSpPr txBox="1"/>
          <p:nvPr/>
        </p:nvSpPr>
        <p:spPr>
          <a:xfrm>
            <a:off x="1760459" y="8892480"/>
            <a:ext cx="596638" cy="400110"/>
          </a:xfrm>
          <a:prstGeom prst="rect">
            <a:avLst/>
          </a:prstGeom>
          <a:noFill/>
        </p:spPr>
        <p:txBody>
          <a:bodyPr wrap="none" rtlCol="0">
            <a:spAutoFit/>
          </a:bodyPr>
          <a:lstStyle/>
          <a:p>
            <a:r>
              <a:rPr kumimoji="1" lang="ja-JP" altLang="en-US" sz="1100" dirty="0" smtClean="0"/>
              <a:t>特</a:t>
            </a:r>
            <a:r>
              <a:rPr lang="en-US" altLang="ja-JP" sz="2000" dirty="0" smtClean="0"/>
              <a:t>3</a:t>
            </a:r>
            <a:r>
              <a:rPr kumimoji="1" lang="ja-JP" altLang="en-US" sz="1100" dirty="0" smtClean="0"/>
              <a:t>徴</a:t>
            </a:r>
            <a:endParaRPr kumimoji="1" lang="ja-JP" altLang="en-US" sz="1100" dirty="0"/>
          </a:p>
        </p:txBody>
      </p:sp>
      <p:sp>
        <p:nvSpPr>
          <p:cNvPr id="101" name="円/楕円 100"/>
          <p:cNvSpPr/>
          <p:nvPr/>
        </p:nvSpPr>
        <p:spPr>
          <a:xfrm>
            <a:off x="1828490" y="8897613"/>
            <a:ext cx="432048" cy="43204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solidFill>
                <a:schemeClr val="tx1"/>
              </a:solidFill>
            </a:endParaRPr>
          </a:p>
        </p:txBody>
      </p:sp>
      <p:sp>
        <p:nvSpPr>
          <p:cNvPr id="102" name="テキスト ボックス 101"/>
          <p:cNvSpPr txBox="1"/>
          <p:nvPr/>
        </p:nvSpPr>
        <p:spPr>
          <a:xfrm>
            <a:off x="1772817" y="9318348"/>
            <a:ext cx="3888431" cy="1169551"/>
          </a:xfrm>
          <a:prstGeom prst="rect">
            <a:avLst/>
          </a:prstGeom>
          <a:noFill/>
        </p:spPr>
        <p:txBody>
          <a:bodyPr wrap="square" rtlCol="0">
            <a:spAutoFit/>
          </a:bodyPr>
          <a:lstStyle/>
          <a:p>
            <a:r>
              <a:rPr lang="ja-JP" altLang="en-US" sz="1000" dirty="0" smtClean="0"/>
              <a:t>インターネットの普及などにより、今後ますます普及率が高まると</a:t>
            </a:r>
            <a:endParaRPr lang="en-US" altLang="ja-JP" sz="1000" dirty="0" smtClean="0"/>
          </a:p>
          <a:p>
            <a:r>
              <a:rPr lang="ja-JP" altLang="en-US" sz="1000" dirty="0" smtClean="0"/>
              <a:t>いわれているクレジットカード。</a:t>
            </a:r>
            <a:endParaRPr lang="en-US" altLang="ja-JP" sz="1000" dirty="0" smtClean="0"/>
          </a:p>
          <a:p>
            <a:r>
              <a:rPr lang="ja-JP" altLang="en-US" sz="1000" dirty="0" smtClean="0"/>
              <a:t>その中でも、世界各国に数千万店の加盟店網を持ち、</a:t>
            </a:r>
            <a:endParaRPr lang="en-US" altLang="ja-JP" sz="1000" dirty="0" smtClean="0"/>
          </a:p>
          <a:p>
            <a:r>
              <a:rPr lang="ja-JP" altLang="en-US" sz="1000" dirty="0" smtClean="0"/>
              <a:t>日本国 内での全発行枚数の約</a:t>
            </a:r>
            <a:r>
              <a:rPr lang="en-US" altLang="ja-JP" sz="1000" dirty="0" smtClean="0"/>
              <a:t>7</a:t>
            </a:r>
            <a:r>
              <a:rPr lang="ja-JP" altLang="en-US" sz="1000" dirty="0" smtClean="0"/>
              <a:t>割を占める</a:t>
            </a:r>
            <a:r>
              <a:rPr lang="en-US" altLang="ja-JP" sz="1000" dirty="0" smtClean="0"/>
              <a:t>VISA</a:t>
            </a:r>
            <a:r>
              <a:rPr lang="ja-JP" altLang="en-US" sz="1000" dirty="0" err="1" smtClean="0"/>
              <a:t>、</a:t>
            </a:r>
            <a:r>
              <a:rPr lang="en-US" altLang="ja-JP" sz="1000" dirty="0" smtClean="0"/>
              <a:t>MasterCard</a:t>
            </a:r>
            <a:r>
              <a:rPr lang="ja-JP" altLang="en-US" sz="1000" dirty="0" smtClean="0"/>
              <a:t>に対応。</a:t>
            </a:r>
            <a:endParaRPr lang="en-US" altLang="ja-JP" sz="1000" dirty="0" smtClean="0"/>
          </a:p>
          <a:p>
            <a:r>
              <a:rPr lang="ja-JP" altLang="en-US" sz="1000" dirty="0" smtClean="0"/>
              <a:t>国内外で高い評価を得ている</a:t>
            </a:r>
            <a:r>
              <a:rPr lang="en-US" altLang="ja-JP" sz="1000" dirty="0" smtClean="0"/>
              <a:t>VISA</a:t>
            </a:r>
            <a:r>
              <a:rPr lang="ja-JP" altLang="en-US" sz="1000" dirty="0" err="1" smtClean="0"/>
              <a:t>、</a:t>
            </a:r>
            <a:r>
              <a:rPr lang="en-US" altLang="ja-JP" sz="1000" dirty="0" smtClean="0"/>
              <a:t>MasterCard</a:t>
            </a:r>
            <a:r>
              <a:rPr lang="ja-JP" altLang="en-US" sz="1000" dirty="0" smtClean="0"/>
              <a:t>だからこそ、</a:t>
            </a:r>
            <a:endParaRPr lang="en-US" altLang="ja-JP" sz="1000" dirty="0" smtClean="0"/>
          </a:p>
          <a:p>
            <a:r>
              <a:rPr lang="ja-JP" altLang="en-US" sz="1000" dirty="0" smtClean="0"/>
              <a:t>お客様 との高い信頼関係が築けると同時に、</a:t>
            </a:r>
            <a:endParaRPr lang="en-US" altLang="ja-JP" sz="1000" dirty="0" smtClean="0"/>
          </a:p>
          <a:p>
            <a:r>
              <a:rPr lang="ja-JP" altLang="en-US" sz="1000" dirty="0" smtClean="0"/>
              <a:t>購買意欲を高め販売チャンスを大幅に広げます。 </a:t>
            </a:r>
            <a:endParaRPr lang="en-US" altLang="ja-JP" sz="1000" dirty="0" smtClean="0"/>
          </a:p>
        </p:txBody>
      </p:sp>
      <p:sp>
        <p:nvSpPr>
          <p:cNvPr id="103" name="正方形/長方形 102"/>
          <p:cNvSpPr/>
          <p:nvPr/>
        </p:nvSpPr>
        <p:spPr>
          <a:xfrm>
            <a:off x="5542856" y="9256078"/>
            <a:ext cx="1315144" cy="1116632"/>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104" name="正方形/長方形 103"/>
          <p:cNvSpPr/>
          <p:nvPr/>
        </p:nvSpPr>
        <p:spPr>
          <a:xfrm>
            <a:off x="1772816" y="10588734"/>
            <a:ext cx="5184576" cy="1152128"/>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5" name="テキスト ボックス 104"/>
          <p:cNvSpPr txBox="1"/>
          <p:nvPr/>
        </p:nvSpPr>
        <p:spPr>
          <a:xfrm>
            <a:off x="1797530" y="10648385"/>
            <a:ext cx="3613490" cy="1015663"/>
          </a:xfrm>
          <a:prstGeom prst="rect">
            <a:avLst/>
          </a:prstGeom>
          <a:noFill/>
        </p:spPr>
        <p:txBody>
          <a:bodyPr wrap="none" rtlCol="0">
            <a:spAutoFit/>
          </a:bodyPr>
          <a:lstStyle/>
          <a:p>
            <a:r>
              <a:rPr kumimoji="1" lang="ja-JP" altLang="en-US" sz="1000" b="1" dirty="0" smtClean="0"/>
              <a:t>煩雑な明細管理をサポートする「明細配信サービス」</a:t>
            </a:r>
            <a:endParaRPr kumimoji="1" lang="en-US" altLang="ja-JP" sz="1000" b="1" dirty="0" smtClean="0"/>
          </a:p>
          <a:p>
            <a:endParaRPr kumimoji="1" lang="en-US" altLang="ja-JP" sz="1000" dirty="0" smtClean="0"/>
          </a:p>
          <a:p>
            <a:r>
              <a:rPr lang="ja-JP" altLang="en-US" sz="1000" dirty="0" smtClean="0"/>
              <a:t>振込の売上明細を電子メールの添付ファイル（</a:t>
            </a:r>
            <a:r>
              <a:rPr lang="en-US" altLang="ja-JP" sz="1000" dirty="0" smtClean="0"/>
              <a:t>PDF</a:t>
            </a:r>
            <a:r>
              <a:rPr lang="ja-JP" altLang="en-US" sz="1000" dirty="0" smtClean="0"/>
              <a:t>ファイル）にて</a:t>
            </a:r>
            <a:endParaRPr lang="en-US" altLang="ja-JP" sz="1000" dirty="0" smtClean="0"/>
          </a:p>
          <a:p>
            <a:r>
              <a:rPr lang="ja-JP" altLang="en-US" sz="1000" dirty="0" smtClean="0"/>
              <a:t>タイムリーに配信する「明細配信サービス」。</a:t>
            </a:r>
            <a:endParaRPr lang="en-US" altLang="ja-JP" sz="1000" dirty="0" smtClean="0"/>
          </a:p>
          <a:p>
            <a:r>
              <a:rPr lang="ja-JP" altLang="en-US" sz="1000" dirty="0" smtClean="0"/>
              <a:t>面倒な明細管理業務を軽減し、お客様からのお問い合わせにも</a:t>
            </a:r>
            <a:endParaRPr lang="en-US" altLang="ja-JP" sz="1000" dirty="0" smtClean="0"/>
          </a:p>
          <a:p>
            <a:r>
              <a:rPr lang="ja-JP" altLang="en-US" sz="1000" dirty="0" smtClean="0"/>
              <a:t>迅速に対応できます。</a:t>
            </a:r>
            <a:endParaRPr lang="en-US" altLang="ja-JP" sz="1000" dirty="0" smtClean="0"/>
          </a:p>
        </p:txBody>
      </p:sp>
      <p:cxnSp>
        <p:nvCxnSpPr>
          <p:cNvPr id="106" name="直線コネクタ 105"/>
          <p:cNvCxnSpPr/>
          <p:nvPr/>
        </p:nvCxnSpPr>
        <p:spPr>
          <a:xfrm>
            <a:off x="1817440" y="10913605"/>
            <a:ext cx="504056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7" name="正方形/長方形 106"/>
          <p:cNvSpPr/>
          <p:nvPr/>
        </p:nvSpPr>
        <p:spPr>
          <a:xfrm>
            <a:off x="5636534" y="11006291"/>
            <a:ext cx="1080120" cy="590555"/>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chemeClr val="tx1"/>
                </a:solidFill>
              </a:rPr>
              <a:t>図</a:t>
            </a:r>
            <a:endParaRPr kumimoji="1" lang="ja-JP" altLang="en-US" dirty="0">
              <a:solidFill>
                <a:schemeClr val="tx1"/>
              </a:solidFill>
            </a:endParaRPr>
          </a:p>
        </p:txBody>
      </p:sp>
      <p:sp>
        <p:nvSpPr>
          <p:cNvPr id="109" name="正方形/長方形 108"/>
          <p:cNvSpPr/>
          <p:nvPr/>
        </p:nvSpPr>
        <p:spPr>
          <a:xfrm>
            <a:off x="1673424" y="6876256"/>
            <a:ext cx="5184576"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60" name="四角形吹き出し 59"/>
          <p:cNvSpPr/>
          <p:nvPr/>
        </p:nvSpPr>
        <p:spPr>
          <a:xfrm>
            <a:off x="6453336" y="6012160"/>
            <a:ext cx="3096344" cy="1008112"/>
          </a:xfrm>
          <a:prstGeom prst="wedgeRectCallout">
            <a:avLst>
              <a:gd name="adj1" fmla="val -45443"/>
              <a:gd name="adj2" fmla="val 788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rgbClr val="7030A0"/>
                </a:solidFill>
              </a:rPr>
              <a:t>リンクを張ってください</a:t>
            </a:r>
            <a:endParaRPr kumimoji="1" lang="ja-JP" altLang="en-US" dirty="0">
              <a:solidFill>
                <a:srgbClr val="7030A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57606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サービスの仕組み</a:t>
            </a:r>
            <a:endParaRPr lang="en-US" altLang="ja-JP" dirty="0" smtClean="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584176"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決済</a:t>
            </a:r>
            <a:endParaRPr kumimoji="1" lang="ja-JP" altLang="en-US" sz="1200" dirty="0">
              <a:solidFill>
                <a:schemeClr val="tx1"/>
              </a:solidFill>
              <a:latin typeface="+mn-ea"/>
            </a:endParaRPr>
          </a:p>
        </p:txBody>
      </p:sp>
      <p:sp>
        <p:nvSpPr>
          <p:cNvPr id="17" name="正方形/長方形 16"/>
          <p:cNvSpPr/>
          <p:nvPr/>
        </p:nvSpPr>
        <p:spPr>
          <a:xfrm>
            <a:off x="44624" y="5724128"/>
            <a:ext cx="1584176"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1200" dirty="0" smtClean="0">
                <a:solidFill>
                  <a:schemeClr val="tx1"/>
                </a:solidFill>
                <a:latin typeface="+mn-ea"/>
              </a:rPr>
              <a:t>WeChat</a:t>
            </a:r>
            <a:r>
              <a:rPr kumimoji="1" lang="ja-JP" altLang="en-US" sz="1200" dirty="0" smtClean="0">
                <a:solidFill>
                  <a:schemeClr val="tx1"/>
                </a:solidFill>
                <a:latin typeface="+mn-ea"/>
              </a:rPr>
              <a:t>広告</a:t>
            </a:r>
            <a:endParaRPr kumimoji="1" lang="en-US" altLang="ja-JP" sz="1200" dirty="0" smtClean="0">
              <a:solidFill>
                <a:schemeClr val="tx1"/>
              </a:solidFill>
              <a:latin typeface="+mn-ea"/>
            </a:endParaRPr>
          </a:p>
          <a:p>
            <a:r>
              <a:rPr kumimoji="1" lang="ja-JP" altLang="en-US" sz="1200" dirty="0" smtClean="0">
                <a:solidFill>
                  <a:schemeClr val="tx1"/>
                </a:solidFill>
                <a:latin typeface="+mn-ea"/>
              </a:rPr>
              <a:t>        プロモーション</a:t>
            </a:r>
            <a:endParaRPr kumimoji="1" lang="en-US" altLang="ja-JP" sz="1200" dirty="0" smtClean="0">
              <a:solidFill>
                <a:schemeClr val="tx1"/>
              </a:solidFill>
              <a:latin typeface="+mn-ea"/>
            </a:endParaRPr>
          </a:p>
          <a:p>
            <a:r>
              <a:rPr lang="en-US" altLang="ja-JP" sz="1200" dirty="0" smtClean="0">
                <a:solidFill>
                  <a:schemeClr val="tx1"/>
                </a:solidFill>
                <a:latin typeface="+mn-ea"/>
              </a:rPr>
              <a:t>(</a:t>
            </a:r>
            <a:r>
              <a:rPr lang="ja-JP" altLang="en-US" sz="1200" dirty="0" smtClean="0">
                <a:solidFill>
                  <a:schemeClr val="tx1"/>
                </a:solidFill>
                <a:latin typeface="+mn-ea"/>
              </a:rPr>
              <a:t>公式アカウント作成</a:t>
            </a:r>
            <a:r>
              <a:rPr lang="en-US" altLang="ja-JP" sz="1200" dirty="0" smtClean="0">
                <a:solidFill>
                  <a:schemeClr val="tx1"/>
                </a:solidFill>
                <a:latin typeface="+mn-ea"/>
              </a:rPr>
              <a:t>)</a:t>
            </a:r>
            <a:endParaRPr kumimoji="1" lang="ja-JP" altLang="en-US" sz="1200" dirty="0">
              <a:solidFill>
                <a:schemeClr val="tx1"/>
              </a:solidFill>
              <a:latin typeface="+mn-ea"/>
            </a:endParaRPr>
          </a:p>
        </p:txBody>
      </p:sp>
      <p:sp>
        <p:nvSpPr>
          <p:cNvPr id="18" name="正方形/長方形 17"/>
          <p:cNvSpPr/>
          <p:nvPr/>
        </p:nvSpPr>
        <p:spPr>
          <a:xfrm>
            <a:off x="44624" y="2123728"/>
            <a:ext cx="1584176"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＜店舗＞</a:t>
            </a:r>
            <a:endParaRPr kumimoji="1" lang="ja-JP" altLang="en-US" sz="1200" dirty="0">
              <a:solidFill>
                <a:schemeClr val="tx1"/>
              </a:solidFill>
              <a:latin typeface="+mn-ea"/>
            </a:endParaRPr>
          </a:p>
        </p:txBody>
      </p:sp>
      <p:sp>
        <p:nvSpPr>
          <p:cNvPr id="19" name="正方形/長方形 18"/>
          <p:cNvSpPr/>
          <p:nvPr/>
        </p:nvSpPr>
        <p:spPr>
          <a:xfrm>
            <a:off x="44624" y="3563888"/>
            <a:ext cx="1584176"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chemeClr val="tx1"/>
                </a:solidFill>
                <a:latin typeface="+mn-ea"/>
              </a:rPr>
              <a:t>クレジットカード</a:t>
            </a:r>
            <a:r>
              <a:rPr lang="ja-JP" altLang="en-US" sz="1200" dirty="0" smtClean="0">
                <a:solidFill>
                  <a:schemeClr val="tx1"/>
                </a:solidFill>
                <a:latin typeface="+mn-ea"/>
              </a:rPr>
              <a:t>決済</a:t>
            </a:r>
            <a:endParaRPr kumimoji="1" lang="en-US" altLang="ja-JP" sz="1200" dirty="0" smtClean="0">
              <a:solidFill>
                <a:schemeClr val="tx1"/>
              </a:solidFill>
              <a:latin typeface="+mn-ea"/>
            </a:endParaRPr>
          </a:p>
          <a:p>
            <a:r>
              <a:rPr lang="ja-JP" altLang="en-US" sz="1200" dirty="0" smtClean="0">
                <a:solidFill>
                  <a:schemeClr val="tx1"/>
                </a:solidFill>
                <a:latin typeface="+mn-ea"/>
              </a:rPr>
              <a:t>（早期）</a:t>
            </a:r>
            <a:r>
              <a:rPr kumimoji="1" lang="ja-JP" altLang="en-US" sz="1200" dirty="0" smtClean="0">
                <a:solidFill>
                  <a:schemeClr val="tx1"/>
                </a:solidFill>
                <a:latin typeface="+mn-ea"/>
              </a:rPr>
              <a:t>＜</a:t>
            </a:r>
            <a:r>
              <a:rPr lang="en-US" altLang="ja-JP" sz="1200" dirty="0" smtClean="0">
                <a:solidFill>
                  <a:schemeClr val="tx1"/>
                </a:solidFill>
                <a:latin typeface="+mn-ea"/>
              </a:rPr>
              <a:t>WEB</a:t>
            </a:r>
            <a:r>
              <a:rPr kumimoji="1" lang="ja-JP" altLang="en-US" sz="1200" dirty="0" smtClean="0">
                <a:solidFill>
                  <a:schemeClr val="tx1"/>
                </a:solidFill>
                <a:latin typeface="+mn-ea"/>
              </a:rPr>
              <a:t>＞</a:t>
            </a:r>
            <a:endParaRPr kumimoji="1" lang="ja-JP" altLang="en-US" sz="12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628800" y="2123728"/>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pSp>
        <p:nvGrpSpPr>
          <p:cNvPr id="3" name="グループ化 39"/>
          <p:cNvGrpSpPr/>
          <p:nvPr/>
        </p:nvGrpSpPr>
        <p:grpSpPr>
          <a:xfrm>
            <a:off x="0" y="7649180"/>
            <a:ext cx="2566386" cy="883260"/>
            <a:chOff x="0" y="5868144"/>
            <a:chExt cx="2566386" cy="883260"/>
          </a:xfrm>
        </p:grpSpPr>
        <p:sp>
          <p:nvSpPr>
            <p:cNvPr id="34" name="正方形/長方形 33"/>
            <p:cNvSpPr/>
            <p:nvPr/>
          </p:nvSpPr>
          <p:spPr>
            <a:xfrm>
              <a:off x="72008" y="5868144"/>
              <a:ext cx="1556792"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400" dirty="0" smtClean="0">
                <a:solidFill>
                  <a:schemeClr val="tx1"/>
                </a:solidFill>
                <a:latin typeface="+mn-ea"/>
              </a:endParaRPr>
            </a:p>
            <a:p>
              <a:endParaRPr lang="en-US" altLang="ja-JP" sz="1400" dirty="0" smtClean="0">
                <a:solidFill>
                  <a:schemeClr val="tx1"/>
                </a:solidFill>
                <a:latin typeface="+mn-ea"/>
              </a:endParaRPr>
            </a:p>
          </p:txBody>
        </p:sp>
        <p:sp>
          <p:nvSpPr>
            <p:cNvPr id="35" name="テキスト ボックス 34"/>
            <p:cNvSpPr txBox="1"/>
            <p:nvPr/>
          </p:nvSpPr>
          <p:spPr>
            <a:xfrm>
              <a:off x="49522" y="5868144"/>
              <a:ext cx="1579278" cy="461665"/>
            </a:xfrm>
            <a:prstGeom prst="rect">
              <a:avLst/>
            </a:prstGeom>
            <a:noFill/>
          </p:spPr>
          <p:txBody>
            <a:bodyPr wrap="none" rtlCol="0">
              <a:spAutoFit/>
            </a:bodyPr>
            <a:lstStyle/>
            <a:p>
              <a:r>
                <a:rPr lang="ja-JP" altLang="en-US" sz="1200" dirty="0" smtClean="0"/>
                <a:t>自動車関連業界</a:t>
              </a:r>
              <a:endParaRPr lang="en-US" altLang="ja-JP" sz="1200" dirty="0" smtClean="0"/>
            </a:p>
            <a:p>
              <a:r>
                <a:rPr lang="ja-JP" altLang="en-US" sz="1200" dirty="0" smtClean="0"/>
                <a:t>　　早期決済サービス</a:t>
              </a:r>
              <a:endParaRPr kumimoji="1" lang="ja-JP" altLang="en-US" sz="1200" dirty="0"/>
            </a:p>
          </p:txBody>
        </p:sp>
        <p:sp>
          <p:nvSpPr>
            <p:cNvPr id="36" name="テキスト ボックス 35"/>
            <p:cNvSpPr txBox="1"/>
            <p:nvPr/>
          </p:nvSpPr>
          <p:spPr>
            <a:xfrm>
              <a:off x="0" y="6228184"/>
              <a:ext cx="2566386" cy="523220"/>
            </a:xfrm>
            <a:prstGeom prst="rect">
              <a:avLst/>
            </a:prstGeom>
            <a:noFill/>
          </p:spPr>
          <p:txBody>
            <a:bodyPr wrap="square" rtlCol="0">
              <a:spAutoFit/>
            </a:bodyPr>
            <a:lstStyle/>
            <a:p>
              <a:r>
                <a:rPr kumimoji="1" lang="en-US" altLang="ja-JP" sz="1400" dirty="0" smtClean="0">
                  <a:latin typeface="HGP創英角ｺﾞｼｯｸUB" pitchFamily="50" charset="-128"/>
                  <a:ea typeface="HGP創英角ｺﾞｼｯｸUB" pitchFamily="50" charset="-128"/>
                </a:rPr>
                <a:t>MS</a:t>
              </a:r>
              <a:r>
                <a:rPr kumimoji="1" lang="ja-JP" altLang="en-US" sz="1400" dirty="0" smtClean="0">
                  <a:latin typeface="HGP創英角ｺﾞｼｯｸUB" pitchFamily="50" charset="-128"/>
                  <a:ea typeface="HGP創英角ｺﾞｼｯｸUB" pitchFamily="50" charset="-128"/>
                </a:rPr>
                <a:t>カークレジット</a:t>
              </a:r>
              <a:endParaRPr kumimoji="1" lang="en-US" altLang="ja-JP" sz="1400" dirty="0" smtClean="0">
                <a:latin typeface="HGP創英角ｺﾞｼｯｸUB" pitchFamily="50" charset="-128"/>
                <a:ea typeface="HGP創英角ｺﾞｼｯｸUB" pitchFamily="50" charset="-128"/>
              </a:endParaRPr>
            </a:p>
            <a:p>
              <a:r>
                <a:rPr lang="ja-JP" altLang="en-US" sz="1400" dirty="0" smtClean="0">
                  <a:latin typeface="HGP創英角ｺﾞｼｯｸUB" pitchFamily="50" charset="-128"/>
                  <a:ea typeface="HGP創英角ｺﾞｼｯｸUB" pitchFamily="50" charset="-128"/>
                </a:rPr>
                <a:t>　　　　　　　株式会社</a:t>
              </a:r>
              <a:endParaRPr kumimoji="1" lang="ja-JP" altLang="en-US" sz="14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88640" y="262778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2" name="正方形/長方形 41"/>
          <p:cNvSpPr/>
          <p:nvPr/>
        </p:nvSpPr>
        <p:spPr>
          <a:xfrm>
            <a:off x="188640" y="28438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3" name="正方形/長方形 42"/>
          <p:cNvSpPr/>
          <p:nvPr/>
        </p:nvSpPr>
        <p:spPr>
          <a:xfrm>
            <a:off x="188640" y="3059832"/>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4" name="正方形/長方形 43"/>
          <p:cNvSpPr/>
          <p:nvPr/>
        </p:nvSpPr>
        <p:spPr>
          <a:xfrm>
            <a:off x="188640" y="327585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46" name="正方形/長方形 45"/>
          <p:cNvSpPr/>
          <p:nvPr/>
        </p:nvSpPr>
        <p:spPr>
          <a:xfrm>
            <a:off x="188640" y="4139952"/>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47" name="正方形/長方形 46"/>
          <p:cNvSpPr/>
          <p:nvPr/>
        </p:nvSpPr>
        <p:spPr>
          <a:xfrm>
            <a:off x="188640" y="4355976"/>
            <a:ext cx="1431776" cy="216024"/>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サービスの仕組み</a:t>
            </a:r>
            <a:endParaRPr lang="en-US" altLang="ja-JP" sz="1200" dirty="0" smtClean="0">
              <a:solidFill>
                <a:schemeClr val="tx1"/>
              </a:solidFill>
              <a:latin typeface="+mn-ea"/>
            </a:endParaRPr>
          </a:p>
        </p:txBody>
      </p:sp>
      <p:sp>
        <p:nvSpPr>
          <p:cNvPr id="48" name="正方形/長方形 47"/>
          <p:cNvSpPr/>
          <p:nvPr/>
        </p:nvSpPr>
        <p:spPr>
          <a:xfrm>
            <a:off x="188640" y="4572000"/>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導入までの流れ</a:t>
            </a:r>
            <a:endParaRPr lang="en-US" altLang="ja-JP" sz="1200" dirty="0" smtClean="0">
              <a:solidFill>
                <a:schemeClr val="tx1"/>
              </a:solidFill>
              <a:latin typeface="+mn-ea"/>
            </a:endParaRPr>
          </a:p>
        </p:txBody>
      </p:sp>
      <p:sp>
        <p:nvSpPr>
          <p:cNvPr id="49" name="正方形/長方形 48"/>
          <p:cNvSpPr/>
          <p:nvPr/>
        </p:nvSpPr>
        <p:spPr>
          <a:xfrm>
            <a:off x="188640" y="4788024"/>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1200" dirty="0" smtClean="0">
                <a:solidFill>
                  <a:schemeClr val="tx1"/>
                </a:solidFill>
                <a:latin typeface="+mn-ea"/>
              </a:rPr>
              <a:t>FAQ</a:t>
            </a:r>
          </a:p>
        </p:txBody>
      </p:sp>
      <p:sp>
        <p:nvSpPr>
          <p:cNvPr id="50" name="正方形/長方形 49"/>
          <p:cNvSpPr/>
          <p:nvPr/>
        </p:nvSpPr>
        <p:spPr>
          <a:xfrm>
            <a:off x="188640" y="5436096"/>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sp>
        <p:nvSpPr>
          <p:cNvPr id="51" name="正方形/長方形 50"/>
          <p:cNvSpPr/>
          <p:nvPr/>
        </p:nvSpPr>
        <p:spPr>
          <a:xfrm>
            <a:off x="188640" y="6444208"/>
            <a:ext cx="1431776"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200" dirty="0" smtClean="0">
                <a:solidFill>
                  <a:schemeClr val="tx1"/>
                </a:solidFill>
                <a:latin typeface="+mn-ea"/>
              </a:rPr>
              <a:t>特徴・メリット</a:t>
            </a:r>
            <a:endParaRPr lang="en-US" altLang="ja-JP" sz="1200" dirty="0" smtClean="0">
              <a:solidFill>
                <a:schemeClr val="tx1"/>
              </a:solidFill>
              <a:latin typeface="+mn-ea"/>
            </a:endParaRPr>
          </a:p>
        </p:txBody>
      </p:sp>
      <p:grpSp>
        <p:nvGrpSpPr>
          <p:cNvPr id="5" name="グループ化 126"/>
          <p:cNvGrpSpPr/>
          <p:nvPr/>
        </p:nvGrpSpPr>
        <p:grpSpPr>
          <a:xfrm>
            <a:off x="5843855" y="8557154"/>
            <a:ext cx="144016" cy="144016"/>
            <a:chOff x="945791" y="4522572"/>
            <a:chExt cx="144016" cy="144016"/>
          </a:xfrm>
        </p:grpSpPr>
        <p:sp>
          <p:nvSpPr>
            <p:cNvPr id="84" name="二等辺三角形 83"/>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sp>
          <p:nvSpPr>
            <p:cNvPr id="85" name="正方形/長方形 84"/>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600"/>
            </a:p>
          </p:txBody>
        </p:sp>
      </p:grpSp>
      <p:sp>
        <p:nvSpPr>
          <p:cNvPr id="86" name="正方形/長方形 85"/>
          <p:cNvSpPr/>
          <p:nvPr/>
        </p:nvSpPr>
        <p:spPr>
          <a:xfrm>
            <a:off x="6000299" y="8497503"/>
            <a:ext cx="1178528" cy="230832"/>
          </a:xfrm>
          <a:prstGeom prst="rect">
            <a:avLst/>
          </a:prstGeom>
        </p:spPr>
        <p:txBody>
          <a:bodyPr wrap="none">
            <a:spAutoFit/>
          </a:bodyPr>
          <a:lstStyle/>
          <a:p>
            <a:r>
              <a:rPr lang="ja-JP" altLang="en-US" sz="900" dirty="0" smtClean="0"/>
              <a:t>ページの先頭に戻る</a:t>
            </a:r>
            <a:endParaRPr lang="ja-JP" altLang="en-US" sz="900" dirty="0"/>
          </a:p>
        </p:txBody>
      </p:sp>
      <p:sp>
        <p:nvSpPr>
          <p:cNvPr id="64" name="正方形/長方形 63"/>
          <p:cNvSpPr/>
          <p:nvPr/>
        </p:nvSpPr>
        <p:spPr>
          <a:xfrm>
            <a:off x="1673424" y="2267744"/>
            <a:ext cx="5184576" cy="720080"/>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テキスト ボックス 64"/>
          <p:cNvSpPr txBox="1"/>
          <p:nvPr/>
        </p:nvSpPr>
        <p:spPr>
          <a:xfrm>
            <a:off x="1673424" y="2267744"/>
            <a:ext cx="2687285" cy="630942"/>
          </a:xfrm>
          <a:prstGeom prst="rect">
            <a:avLst/>
          </a:prstGeom>
          <a:noFill/>
        </p:spPr>
        <p:txBody>
          <a:bodyPr wrap="square" rtlCol="0">
            <a:spAutoFit/>
          </a:bodyPr>
          <a:lstStyle/>
          <a:p>
            <a:pPr algn="ctr"/>
            <a:r>
              <a:rPr lang="ja-JP" altLang="en-US" sz="1100" dirty="0" smtClean="0"/>
              <a:t>Ｅコマース向け早期決済サービス</a:t>
            </a:r>
          </a:p>
          <a:p>
            <a:pPr algn="ctr"/>
            <a:r>
              <a:rPr lang="ja-JP" altLang="en-US" sz="2400" dirty="0" smtClean="0">
                <a:latin typeface="HGP創英角ｺﾞｼｯｸUB" pitchFamily="50" charset="-128"/>
                <a:ea typeface="HGP創英角ｺﾞｼｯｸUB" pitchFamily="50" charset="-128"/>
              </a:rPr>
              <a:t>サービスの仕組み</a:t>
            </a:r>
          </a:p>
        </p:txBody>
      </p:sp>
      <p:sp>
        <p:nvSpPr>
          <p:cNvPr id="66" name="フリーフォーム 65"/>
          <p:cNvSpPr/>
          <p:nvPr/>
        </p:nvSpPr>
        <p:spPr>
          <a:xfrm>
            <a:off x="5946610" y="2267744"/>
            <a:ext cx="930876" cy="387179"/>
          </a:xfrm>
          <a:custGeom>
            <a:avLst/>
            <a:gdLst>
              <a:gd name="connsiteX0" fmla="*/ 0 w 930876"/>
              <a:gd name="connsiteY0" fmla="*/ 0 h 387179"/>
              <a:gd name="connsiteX1" fmla="*/ 494270 w 930876"/>
              <a:gd name="connsiteY1" fmla="*/ 111211 h 387179"/>
              <a:gd name="connsiteX2" fmla="*/ 864973 w 930876"/>
              <a:gd name="connsiteY2" fmla="*/ 345990 h 387179"/>
              <a:gd name="connsiteX3" fmla="*/ 889686 w 930876"/>
              <a:gd name="connsiteY3" fmla="*/ 358346 h 387179"/>
            </a:gdLst>
            <a:ahLst/>
            <a:cxnLst>
              <a:cxn ang="0">
                <a:pos x="connsiteX0" y="connsiteY0"/>
              </a:cxn>
              <a:cxn ang="0">
                <a:pos x="connsiteX1" y="connsiteY1"/>
              </a:cxn>
              <a:cxn ang="0">
                <a:pos x="connsiteX2" y="connsiteY2"/>
              </a:cxn>
              <a:cxn ang="0">
                <a:pos x="connsiteX3" y="connsiteY3"/>
              </a:cxn>
            </a:cxnLst>
            <a:rect l="l" t="t" r="r" b="b"/>
            <a:pathLst>
              <a:path w="930876" h="387179">
                <a:moveTo>
                  <a:pt x="0" y="0"/>
                </a:moveTo>
                <a:cubicBezTo>
                  <a:pt x="175054" y="26773"/>
                  <a:pt x="350108" y="53546"/>
                  <a:pt x="494270" y="111211"/>
                </a:cubicBezTo>
                <a:cubicBezTo>
                  <a:pt x="638432" y="168876"/>
                  <a:pt x="799070" y="304801"/>
                  <a:pt x="864973" y="345990"/>
                </a:cubicBezTo>
                <a:cubicBezTo>
                  <a:pt x="930876" y="387179"/>
                  <a:pt x="910281" y="372762"/>
                  <a:pt x="889686" y="358346"/>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7" name="フリーフォーム 66"/>
          <p:cNvSpPr/>
          <p:nvPr/>
        </p:nvSpPr>
        <p:spPr>
          <a:xfrm>
            <a:off x="5440262" y="2281296"/>
            <a:ext cx="1433383" cy="605482"/>
          </a:xfrm>
          <a:custGeom>
            <a:avLst/>
            <a:gdLst>
              <a:gd name="connsiteX0" fmla="*/ 0 w 1433383"/>
              <a:gd name="connsiteY0" fmla="*/ 0 h 605482"/>
              <a:gd name="connsiteX1" fmla="*/ 778475 w 1433383"/>
              <a:gd name="connsiteY1" fmla="*/ 234779 h 605482"/>
              <a:gd name="connsiteX2" fmla="*/ 1433383 w 1433383"/>
              <a:gd name="connsiteY2" fmla="*/ 605482 h 605482"/>
            </a:gdLst>
            <a:ahLst/>
            <a:cxnLst>
              <a:cxn ang="0">
                <a:pos x="connsiteX0" y="connsiteY0"/>
              </a:cxn>
              <a:cxn ang="0">
                <a:pos x="connsiteX1" y="connsiteY1"/>
              </a:cxn>
              <a:cxn ang="0">
                <a:pos x="connsiteX2" y="connsiteY2"/>
              </a:cxn>
            </a:cxnLst>
            <a:rect l="l" t="t" r="r" b="b"/>
            <a:pathLst>
              <a:path w="1433383" h="605482">
                <a:moveTo>
                  <a:pt x="0" y="0"/>
                </a:moveTo>
                <a:cubicBezTo>
                  <a:pt x="269789" y="66932"/>
                  <a:pt x="539578" y="133865"/>
                  <a:pt x="778475" y="234779"/>
                </a:cubicBezTo>
                <a:cubicBezTo>
                  <a:pt x="1017372" y="335693"/>
                  <a:pt x="1225377" y="470587"/>
                  <a:pt x="1433383" y="605482"/>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45" name="正方形/長方形 44"/>
          <p:cNvSpPr/>
          <p:nvPr/>
        </p:nvSpPr>
        <p:spPr>
          <a:xfrm>
            <a:off x="1700808" y="3099902"/>
            <a:ext cx="4896544" cy="2479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200" dirty="0" smtClean="0">
                <a:solidFill>
                  <a:schemeClr val="tx1"/>
                </a:solidFill>
                <a:latin typeface="HGP創英角ｺﾞｼｯｸUB" pitchFamily="50" charset="-128"/>
                <a:ea typeface="HGP創英角ｺﾞｼｯｸUB" pitchFamily="50" charset="-128"/>
              </a:rPr>
              <a:t>安心・確実、そして業界最速のスピードを実現した</a:t>
            </a:r>
            <a:r>
              <a:rPr kumimoji="1" lang="en-US" altLang="ja-JP" sz="1200" dirty="0" smtClean="0">
                <a:solidFill>
                  <a:schemeClr val="tx1"/>
                </a:solidFill>
                <a:latin typeface="HGP創英角ｺﾞｼｯｸUB" pitchFamily="50" charset="-128"/>
                <a:ea typeface="HGP創英角ｺﾞｼｯｸUB" pitchFamily="50" charset="-128"/>
              </a:rPr>
              <a:t>E</a:t>
            </a:r>
            <a:r>
              <a:rPr kumimoji="1" lang="ja-JP" altLang="en-US" sz="1200" dirty="0" smtClean="0">
                <a:solidFill>
                  <a:schemeClr val="tx1"/>
                </a:solidFill>
                <a:latin typeface="HGP創英角ｺﾞｼｯｸUB" pitchFamily="50" charset="-128"/>
                <a:ea typeface="HGP創英角ｺﾞｼｯｸUB" pitchFamily="50" charset="-128"/>
              </a:rPr>
              <a:t>コマース向き早期決済</a:t>
            </a:r>
            <a:endParaRPr kumimoji="1" lang="ja-JP" altLang="en-US" sz="1200" dirty="0">
              <a:solidFill>
                <a:schemeClr val="tx1"/>
              </a:solidFill>
              <a:latin typeface="HGP創英角ｺﾞｼｯｸUB" pitchFamily="50" charset="-128"/>
              <a:ea typeface="HGP創英角ｺﾞｼｯｸUB" pitchFamily="50" charset="-128"/>
            </a:endParaRPr>
          </a:p>
        </p:txBody>
      </p:sp>
      <p:sp>
        <p:nvSpPr>
          <p:cNvPr id="52" name="テキスト ボックス 51"/>
          <p:cNvSpPr txBox="1"/>
          <p:nvPr/>
        </p:nvSpPr>
        <p:spPr>
          <a:xfrm>
            <a:off x="1700808" y="3419872"/>
            <a:ext cx="4907113" cy="861774"/>
          </a:xfrm>
          <a:prstGeom prst="rect">
            <a:avLst/>
          </a:prstGeom>
          <a:noFill/>
        </p:spPr>
        <p:txBody>
          <a:bodyPr wrap="none" rtlCol="0">
            <a:spAutoFit/>
          </a:bodyPr>
          <a:lstStyle/>
          <a:p>
            <a:r>
              <a:rPr lang="ja-JP" altLang="en-US" sz="1000" dirty="0" smtClean="0"/>
              <a:t>大手決済代行会社との提携により、 業界最速の</a:t>
            </a:r>
            <a:r>
              <a:rPr lang="en-US" altLang="ja-JP" sz="1000" dirty="0" smtClean="0"/>
              <a:t>7</a:t>
            </a:r>
            <a:r>
              <a:rPr lang="ja-JP" altLang="en-US" sz="1000" dirty="0" smtClean="0"/>
              <a:t>日後決済を可能にした</a:t>
            </a:r>
            <a:endParaRPr lang="en-US" altLang="ja-JP" sz="1000" dirty="0" smtClean="0"/>
          </a:p>
          <a:p>
            <a:r>
              <a:rPr lang="ja-JP" altLang="en-US" sz="1000" dirty="0" smtClean="0"/>
              <a:t>マーチャント・サポートの</a:t>
            </a:r>
            <a:r>
              <a:rPr lang="en-US" altLang="ja-JP" sz="1000" dirty="0" smtClean="0"/>
              <a:t>E</a:t>
            </a:r>
            <a:r>
              <a:rPr lang="ja-JP" altLang="en-US" sz="1000" dirty="0" smtClean="0"/>
              <a:t>コマース向け早期決済サービス。大手決済代行会社の</a:t>
            </a:r>
            <a:endParaRPr lang="en-US" altLang="ja-JP" sz="1000" dirty="0" smtClean="0"/>
          </a:p>
          <a:p>
            <a:r>
              <a:rPr lang="en-US" altLang="ja-JP" sz="1000" dirty="0" smtClean="0"/>
              <a:t>ASP</a:t>
            </a:r>
            <a:r>
              <a:rPr lang="ja-JP" altLang="en-US" sz="1000" dirty="0" smtClean="0"/>
              <a:t>サービスを活用することで、安全・ 確実な決済システムを低コストでご導入頂けます。</a:t>
            </a:r>
            <a:endParaRPr lang="en-US" altLang="ja-JP" sz="1000" dirty="0" smtClean="0"/>
          </a:p>
          <a:p>
            <a:r>
              <a:rPr lang="ja-JP" altLang="en-US" sz="1000" dirty="0" smtClean="0"/>
              <a:t>オンラインでのクレジットカード決済システムの活用により、</a:t>
            </a:r>
            <a:endParaRPr lang="en-US" altLang="ja-JP" sz="1000" dirty="0" smtClean="0"/>
          </a:p>
          <a:p>
            <a:r>
              <a:rPr lang="ja-JP" altLang="en-US" sz="1000" dirty="0" smtClean="0"/>
              <a:t>インターネットビジネスの可能性が、さらに大きく広がります。</a:t>
            </a:r>
            <a:endParaRPr kumimoji="1" lang="ja-JP" altLang="en-US" sz="1000" dirty="0"/>
          </a:p>
        </p:txBody>
      </p:sp>
      <p:sp>
        <p:nvSpPr>
          <p:cNvPr id="53" name="正方形/長方形 52"/>
          <p:cNvSpPr/>
          <p:nvPr/>
        </p:nvSpPr>
        <p:spPr>
          <a:xfrm>
            <a:off x="1673424" y="4355976"/>
            <a:ext cx="5184576"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
        <p:nvSpPr>
          <p:cNvPr id="54" name="正方形/長方形 53"/>
          <p:cNvSpPr/>
          <p:nvPr/>
        </p:nvSpPr>
        <p:spPr>
          <a:xfrm>
            <a:off x="1700808" y="5004048"/>
            <a:ext cx="4896544" cy="24796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200" dirty="0" smtClean="0">
                <a:solidFill>
                  <a:schemeClr val="tx1"/>
                </a:solidFill>
                <a:latin typeface="HGP創英角ｺﾞｼｯｸUB" pitchFamily="50" charset="-128"/>
                <a:ea typeface="HGP創英角ｺﾞｼｯｸUB" pitchFamily="50" charset="-128"/>
              </a:rPr>
              <a:t>5</a:t>
            </a:r>
            <a:r>
              <a:rPr lang="ja-JP" altLang="en-US" sz="1200" dirty="0" smtClean="0">
                <a:solidFill>
                  <a:schemeClr val="tx1"/>
                </a:solidFill>
                <a:latin typeface="HGP創英角ｺﾞｼｯｸUB" pitchFamily="50" charset="-128"/>
                <a:ea typeface="HGP創英角ｺﾞｼｯｸUB" pitchFamily="50" charset="-128"/>
              </a:rPr>
              <a:t>大クレジットカードすべての取扱ができる契約プランをご用意</a:t>
            </a:r>
            <a:endParaRPr kumimoji="1" lang="ja-JP" altLang="en-US" sz="1200" dirty="0">
              <a:solidFill>
                <a:schemeClr val="tx1"/>
              </a:solidFill>
              <a:latin typeface="HGP創英角ｺﾞｼｯｸUB" pitchFamily="50" charset="-128"/>
              <a:ea typeface="HGP創英角ｺﾞｼｯｸUB" pitchFamily="50" charset="-128"/>
            </a:endParaRPr>
          </a:p>
        </p:txBody>
      </p:sp>
      <p:sp>
        <p:nvSpPr>
          <p:cNvPr id="55" name="テキスト ボックス 54"/>
          <p:cNvSpPr txBox="1"/>
          <p:nvPr/>
        </p:nvSpPr>
        <p:spPr>
          <a:xfrm>
            <a:off x="1987176" y="5364088"/>
            <a:ext cx="4394152" cy="707886"/>
          </a:xfrm>
          <a:prstGeom prst="rect">
            <a:avLst/>
          </a:prstGeom>
          <a:noFill/>
        </p:spPr>
        <p:txBody>
          <a:bodyPr wrap="none" rtlCol="0">
            <a:spAutoFit/>
          </a:bodyPr>
          <a:lstStyle/>
          <a:p>
            <a:r>
              <a:rPr lang="ja-JP" altLang="en-US" sz="1000" dirty="0" smtClean="0"/>
              <a:t>マーチャント・サポートの提携先である大手決済代行会社との別途契約により、</a:t>
            </a:r>
            <a:endParaRPr lang="en-US" altLang="ja-JP" sz="1000" dirty="0" smtClean="0"/>
          </a:p>
          <a:p>
            <a:r>
              <a:rPr lang="en-US" altLang="ja-JP" sz="1000" dirty="0" smtClean="0"/>
              <a:t>JCB</a:t>
            </a:r>
            <a:r>
              <a:rPr lang="ja-JP" altLang="en-US" sz="1000" dirty="0" err="1" smtClean="0"/>
              <a:t>、</a:t>
            </a:r>
            <a:r>
              <a:rPr lang="ja-JP" altLang="en-US" sz="1000" dirty="0" smtClean="0"/>
              <a:t>アメックス、ダイナースクラブの取扱が可能になります。</a:t>
            </a:r>
            <a:endParaRPr lang="en-US" altLang="ja-JP" sz="1000" dirty="0" smtClean="0"/>
          </a:p>
          <a:p>
            <a:r>
              <a:rPr lang="ja-JP" altLang="en-US" sz="1000" dirty="0" smtClean="0"/>
              <a:t>世界で発行さ </a:t>
            </a:r>
            <a:r>
              <a:rPr lang="ja-JP" altLang="en-US" sz="1000" dirty="0" err="1" smtClean="0"/>
              <a:t>れる</a:t>
            </a:r>
            <a:r>
              <a:rPr lang="ja-JP" altLang="en-US" sz="1000" dirty="0" smtClean="0"/>
              <a:t>国際ブランド提携の</a:t>
            </a:r>
            <a:r>
              <a:rPr lang="en-US" altLang="ja-JP" sz="1000" dirty="0" smtClean="0"/>
              <a:t>5</a:t>
            </a:r>
            <a:r>
              <a:rPr lang="ja-JP" altLang="en-US" sz="1000" dirty="0" smtClean="0"/>
              <a:t>大クレジットカードを網羅することで、</a:t>
            </a:r>
            <a:endParaRPr lang="en-US" altLang="ja-JP" sz="1000" dirty="0" smtClean="0"/>
          </a:p>
          <a:p>
            <a:r>
              <a:rPr lang="ja-JP" altLang="en-US" sz="1000" dirty="0" smtClean="0"/>
              <a:t>ビジネスチャンスを逃がさず、マーケットもさらに大きく広がります。</a:t>
            </a:r>
            <a:endParaRPr kumimoji="1" lang="ja-JP" altLang="en-US" sz="1000" dirty="0"/>
          </a:p>
        </p:txBody>
      </p:sp>
      <p:sp>
        <p:nvSpPr>
          <p:cNvPr id="56" name="テキスト ボックス 55"/>
          <p:cNvSpPr txBox="1"/>
          <p:nvPr/>
        </p:nvSpPr>
        <p:spPr>
          <a:xfrm>
            <a:off x="2060848" y="6876256"/>
            <a:ext cx="4249881" cy="1323439"/>
          </a:xfrm>
          <a:prstGeom prst="rect">
            <a:avLst/>
          </a:prstGeom>
          <a:noFill/>
        </p:spPr>
        <p:txBody>
          <a:bodyPr wrap="none" rtlCol="0">
            <a:spAutoFit/>
          </a:bodyPr>
          <a:lstStyle/>
          <a:p>
            <a:r>
              <a:rPr lang="en-US" altLang="ja-JP" sz="1000" dirty="0" smtClean="0"/>
              <a:t>※</a:t>
            </a:r>
            <a:r>
              <a:rPr lang="ja-JP" altLang="en-US" sz="1000" dirty="0" smtClean="0"/>
              <a:t>大手決済代行会社との別途契約により、</a:t>
            </a:r>
            <a:endParaRPr lang="en-US" altLang="ja-JP" sz="1000" dirty="0" smtClean="0"/>
          </a:p>
          <a:p>
            <a:r>
              <a:rPr lang="ja-JP" altLang="en-US" sz="1000" dirty="0" smtClean="0"/>
              <a:t>　　</a:t>
            </a:r>
            <a:r>
              <a:rPr lang="en-US" altLang="ja-JP" sz="1000" dirty="0" smtClean="0"/>
              <a:t>VISA</a:t>
            </a:r>
            <a:r>
              <a:rPr lang="ja-JP" altLang="en-US" sz="1000" dirty="0" err="1" smtClean="0"/>
              <a:t>、</a:t>
            </a:r>
            <a:r>
              <a:rPr lang="en-US" altLang="ja-JP" sz="1000" dirty="0" smtClean="0"/>
              <a:t>MasterCard</a:t>
            </a:r>
            <a:r>
              <a:rPr lang="ja-JP" altLang="en-US" sz="1000" dirty="0" err="1" smtClean="0"/>
              <a:t>、</a:t>
            </a:r>
            <a:r>
              <a:rPr lang="en-US" altLang="ja-JP" sz="1000" dirty="0" smtClean="0"/>
              <a:t>JCB</a:t>
            </a:r>
            <a:r>
              <a:rPr lang="ja-JP" altLang="en-US" sz="1000" dirty="0" err="1" smtClean="0"/>
              <a:t>、</a:t>
            </a:r>
            <a:r>
              <a:rPr lang="ja-JP" altLang="en-US" sz="1000" dirty="0" smtClean="0"/>
              <a:t>アメックス、ダイナースクラブの取扱が</a:t>
            </a:r>
            <a:endParaRPr lang="en-US" altLang="ja-JP" sz="1000" dirty="0" smtClean="0"/>
          </a:p>
          <a:p>
            <a:r>
              <a:rPr lang="ja-JP" altLang="en-US" sz="1000" dirty="0" smtClean="0"/>
              <a:t>　　可能となった場合でも、早期決済サービスがご利用頂けるのは、</a:t>
            </a:r>
            <a:endParaRPr lang="en-US" altLang="ja-JP" sz="1000" dirty="0" smtClean="0"/>
          </a:p>
          <a:p>
            <a:r>
              <a:rPr lang="ja-JP" altLang="en-US" sz="1000" dirty="0" smtClean="0"/>
              <a:t>　　</a:t>
            </a:r>
            <a:r>
              <a:rPr lang="en-US" altLang="ja-JP" sz="1000" dirty="0" smtClean="0"/>
              <a:t>VISA</a:t>
            </a:r>
            <a:r>
              <a:rPr lang="ja-JP" altLang="en-US" sz="1000" dirty="0" err="1" smtClean="0"/>
              <a:t>、</a:t>
            </a:r>
            <a:r>
              <a:rPr lang="en-US" altLang="ja-JP" sz="1000" dirty="0" smtClean="0"/>
              <a:t>MasterCard</a:t>
            </a:r>
            <a:r>
              <a:rPr lang="ja-JP" altLang="en-US" sz="1000" dirty="0" smtClean="0"/>
              <a:t>のみとなります。</a:t>
            </a:r>
          </a:p>
          <a:p>
            <a:endParaRPr lang="en-US" altLang="ja-JP" sz="1000" dirty="0" smtClean="0"/>
          </a:p>
          <a:p>
            <a:r>
              <a:rPr lang="en-US" altLang="ja-JP" sz="1000" dirty="0" smtClean="0"/>
              <a:t>※</a:t>
            </a:r>
            <a:r>
              <a:rPr lang="ja-JP" altLang="en-US" sz="1000" dirty="0" smtClean="0"/>
              <a:t>早期決済サービスご契約の際、すでに</a:t>
            </a:r>
            <a:r>
              <a:rPr lang="en-US" altLang="ja-JP" sz="1000" dirty="0" smtClean="0"/>
              <a:t>JCB</a:t>
            </a:r>
            <a:r>
              <a:rPr lang="ja-JP" altLang="en-US" sz="1000" dirty="0" err="1" smtClean="0"/>
              <a:t>、</a:t>
            </a:r>
            <a:r>
              <a:rPr lang="ja-JP" altLang="en-US" sz="1000" dirty="0" smtClean="0"/>
              <a:t>アメックス、ダイナースクラブと</a:t>
            </a:r>
            <a:endParaRPr lang="en-US" altLang="ja-JP" sz="1000" dirty="0" smtClean="0"/>
          </a:p>
          <a:p>
            <a:r>
              <a:rPr lang="ja-JP" altLang="en-US" sz="1000" dirty="0" smtClean="0"/>
              <a:t>　　契約をされている場合でも大手決済代行会社と</a:t>
            </a:r>
            <a:endParaRPr lang="en-US" altLang="ja-JP" sz="1000" dirty="0" smtClean="0"/>
          </a:p>
          <a:p>
            <a:r>
              <a:rPr lang="ja-JP" altLang="en-US" sz="1000" dirty="0" smtClean="0"/>
              <a:t>　　新たに契約を結び直して頂く必要があります。</a:t>
            </a:r>
            <a:endParaRPr lang="ja-JP" altLang="en-US" sz="1000" dirty="0"/>
          </a:p>
        </p:txBody>
      </p:sp>
      <p:sp>
        <p:nvSpPr>
          <p:cNvPr id="57" name="正方形/長方形 56"/>
          <p:cNvSpPr/>
          <p:nvPr/>
        </p:nvSpPr>
        <p:spPr>
          <a:xfrm>
            <a:off x="1673424" y="6156176"/>
            <a:ext cx="5184576" cy="50405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solidFill>
                  <a:schemeClr val="tx1"/>
                </a:solidFill>
              </a:rPr>
              <a:t>図</a:t>
            </a:r>
            <a:endParaRPr kumimoji="1" lang="ja-JP" altLang="en-US"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043608" y="251520"/>
            <a:ext cx="1368152"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smtClean="0">
                <a:solidFill>
                  <a:srgbClr val="FF0000"/>
                </a:solidFill>
              </a:rPr>
              <a:t>NEWS</a:t>
            </a:r>
            <a:r>
              <a:rPr lang="ja-JP" altLang="en-US" dirty="0" smtClean="0">
                <a:solidFill>
                  <a:srgbClr val="FF0000"/>
                </a:solidFill>
              </a:rPr>
              <a:t>画面</a:t>
            </a:r>
            <a:endParaRPr kumimoji="1" lang="ja-JP" altLang="en-US" dirty="0">
              <a:solidFill>
                <a:srgbClr val="FF0000"/>
              </a:solidFill>
            </a:endParaRPr>
          </a:p>
        </p:txBody>
      </p:sp>
      <p:sp>
        <p:nvSpPr>
          <p:cNvPr id="18" name="テキスト ボックス 17"/>
          <p:cNvSpPr txBox="1"/>
          <p:nvPr/>
        </p:nvSpPr>
        <p:spPr>
          <a:xfrm>
            <a:off x="692696" y="1435586"/>
            <a:ext cx="821059" cy="400110"/>
          </a:xfrm>
          <a:prstGeom prst="rect">
            <a:avLst/>
          </a:prstGeom>
          <a:noFill/>
        </p:spPr>
        <p:txBody>
          <a:bodyPr wrap="none" rtlCol="0">
            <a:spAutoFit/>
          </a:bodyPr>
          <a:lstStyle/>
          <a:p>
            <a:r>
              <a:rPr lang="en-US" altLang="ja-JP" sz="2000" dirty="0" smtClean="0">
                <a:latin typeface="HGP創英角ｺﾞｼｯｸUB" pitchFamily="50" charset="-128"/>
                <a:ea typeface="HGP創英角ｺﾞｼｯｸUB" pitchFamily="50" charset="-128"/>
              </a:rPr>
              <a:t>NEWS</a:t>
            </a:r>
            <a:endParaRPr kumimoji="1" lang="ja-JP" altLang="en-US" sz="2000" dirty="0">
              <a:latin typeface="HGP創英角ｺﾞｼｯｸUB" pitchFamily="50" charset="-128"/>
              <a:ea typeface="HGP創英角ｺﾞｼｯｸUB" pitchFamily="50" charset="-128"/>
            </a:endParaRPr>
          </a:p>
        </p:txBody>
      </p:sp>
      <p:cxnSp>
        <p:nvCxnSpPr>
          <p:cNvPr id="20" name="直線コネクタ 19"/>
          <p:cNvCxnSpPr/>
          <p:nvPr/>
        </p:nvCxnSpPr>
        <p:spPr>
          <a:xfrm>
            <a:off x="548680" y="2339752"/>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線コネクタ 20"/>
          <p:cNvCxnSpPr/>
          <p:nvPr/>
        </p:nvCxnSpPr>
        <p:spPr>
          <a:xfrm>
            <a:off x="548680" y="3050831"/>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線コネクタ 21"/>
          <p:cNvCxnSpPr/>
          <p:nvPr/>
        </p:nvCxnSpPr>
        <p:spPr>
          <a:xfrm>
            <a:off x="548680" y="3761910"/>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線コネクタ 22"/>
          <p:cNvCxnSpPr/>
          <p:nvPr/>
        </p:nvCxnSpPr>
        <p:spPr>
          <a:xfrm>
            <a:off x="548680" y="4472989"/>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線コネクタ 23"/>
          <p:cNvCxnSpPr/>
          <p:nvPr/>
        </p:nvCxnSpPr>
        <p:spPr>
          <a:xfrm>
            <a:off x="548680" y="5184068"/>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548680" y="5895147"/>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直線コネクタ 25"/>
          <p:cNvCxnSpPr/>
          <p:nvPr/>
        </p:nvCxnSpPr>
        <p:spPr>
          <a:xfrm>
            <a:off x="548680" y="6606226"/>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548680" y="7317305"/>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線コネクタ 27"/>
          <p:cNvCxnSpPr/>
          <p:nvPr/>
        </p:nvCxnSpPr>
        <p:spPr>
          <a:xfrm>
            <a:off x="548680" y="8028384"/>
            <a:ext cx="58326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テキスト ボックス 28"/>
          <p:cNvSpPr txBox="1"/>
          <p:nvPr/>
        </p:nvSpPr>
        <p:spPr>
          <a:xfrm>
            <a:off x="825980" y="1979712"/>
            <a:ext cx="5388013" cy="369332"/>
          </a:xfrm>
          <a:prstGeom prst="rect">
            <a:avLst/>
          </a:prstGeom>
          <a:noFill/>
        </p:spPr>
        <p:txBody>
          <a:bodyPr wrap="none" rtlCol="0">
            <a:spAutoFit/>
          </a:bodyPr>
          <a:lstStyle/>
          <a:p>
            <a:r>
              <a:rPr lang="en-US" altLang="ja-JP" dirty="0" smtClean="0">
                <a:solidFill>
                  <a:srgbClr val="00B050"/>
                </a:solidFill>
                <a:latin typeface="HGP創英角ｺﾞｼｯｸUB" pitchFamily="50" charset="-128"/>
                <a:ea typeface="HGP創英角ｺﾞｼｯｸUB" pitchFamily="50" charset="-128"/>
              </a:rPr>
              <a:t>2016.2  WeChat</a:t>
            </a:r>
            <a:r>
              <a:rPr lang="ja-JP" altLang="en-US" dirty="0" smtClean="0">
                <a:solidFill>
                  <a:srgbClr val="00B050"/>
                </a:solidFill>
                <a:latin typeface="HGP創英角ｺﾞｼｯｸUB" pitchFamily="50" charset="-128"/>
                <a:ea typeface="HGP創英角ｺﾞｼｯｸUB" pitchFamily="50" charset="-128"/>
              </a:rPr>
              <a:t>決済　日本正式パートナーとして認定</a:t>
            </a:r>
            <a:endParaRPr kumimoji="1" lang="ja-JP" altLang="en-US" dirty="0">
              <a:solidFill>
                <a:srgbClr val="00B050"/>
              </a:solidFill>
              <a:latin typeface="HGP創英角ｺﾞｼｯｸUB" pitchFamily="50" charset="-128"/>
              <a:ea typeface="HGP創英角ｺﾞｼｯｸUB" pitchFamily="50" charset="-128"/>
            </a:endParaRPr>
          </a:p>
        </p:txBody>
      </p:sp>
      <p:graphicFrame>
        <p:nvGraphicFramePr>
          <p:cNvPr id="30" name="図表 29"/>
          <p:cNvGraphicFramePr/>
          <p:nvPr/>
        </p:nvGraphicFramePr>
        <p:xfrm>
          <a:off x="72008" y="971600"/>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9" name="グループ化 18"/>
          <p:cNvGrpSpPr/>
          <p:nvPr/>
        </p:nvGrpSpPr>
        <p:grpSpPr>
          <a:xfrm>
            <a:off x="2564904" y="251520"/>
            <a:ext cx="4711143" cy="677108"/>
            <a:chOff x="2564904" y="251520"/>
            <a:chExt cx="4711143" cy="677108"/>
          </a:xfrm>
        </p:grpSpPr>
        <p:sp>
          <p:nvSpPr>
            <p:cNvPr id="31" name="正方形/長方形 30"/>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32" name="テキスト ボックス 31"/>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33" name="正方形/長方形 32"/>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4" name="正方形/長方形 33"/>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5" name="テキスト ボックス 34"/>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6" name="図表 35"/>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8" name="テキスト ボックス 37"/>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導入事例</a:t>
            </a:r>
            <a:endParaRPr kumimoji="1" lang="ja-JP" altLang="en-US" dirty="0">
              <a:solidFill>
                <a:srgbClr val="FF0000"/>
              </a:solidFill>
            </a:endParaRPr>
          </a:p>
        </p:txBody>
      </p:sp>
      <p:sp>
        <p:nvSpPr>
          <p:cNvPr id="15" name="テキスト ボックス 14"/>
          <p:cNvSpPr txBox="1"/>
          <p:nvPr/>
        </p:nvSpPr>
        <p:spPr>
          <a:xfrm>
            <a:off x="188640" y="1619672"/>
            <a:ext cx="1723549"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≪導入事例</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8" name="正方形/長方形 17"/>
          <p:cNvSpPr/>
          <p:nvPr/>
        </p:nvSpPr>
        <p:spPr>
          <a:xfrm>
            <a:off x="36576" y="3419872"/>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小売</a:t>
            </a:r>
            <a:endParaRPr kumimoji="1" lang="en-US" altLang="ja-JP" sz="1600" b="1" dirty="0" smtClean="0">
              <a:solidFill>
                <a:schemeClr val="tx1"/>
              </a:solidFill>
              <a:latin typeface="+mn-ea"/>
            </a:endParaRPr>
          </a:p>
        </p:txBody>
      </p:sp>
      <p:cxnSp>
        <p:nvCxnSpPr>
          <p:cNvPr id="24" name="直線コネクタ 23"/>
          <p:cNvCxnSpPr>
            <a:stCxn id="18" idx="0"/>
          </p:cNvCxnSpPr>
          <p:nvPr/>
        </p:nvCxnSpPr>
        <p:spPr>
          <a:xfrm>
            <a:off x="612640" y="3419872"/>
            <a:ext cx="5840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stCxn id="18" idx="3"/>
          </p:cNvCxnSpPr>
          <p:nvPr/>
        </p:nvCxnSpPr>
        <p:spPr>
          <a:xfrm>
            <a:off x="1188704" y="3671900"/>
            <a:ext cx="8048" cy="55086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7649180"/>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5" name="正方形/長方形 44"/>
          <p:cNvSpPr/>
          <p:nvPr/>
        </p:nvSpPr>
        <p:spPr>
          <a:xfrm>
            <a:off x="404664" y="1907704"/>
            <a:ext cx="5976664" cy="13681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rgbClr val="7030A0"/>
                </a:solidFill>
              </a:rPr>
              <a:t>今日、さまざまなシチュエーションで</a:t>
            </a:r>
            <a:r>
              <a:rPr kumimoji="1" lang="ja-JP" altLang="en-US" sz="1200" dirty="0" smtClean="0">
                <a:solidFill>
                  <a:srgbClr val="7030A0"/>
                </a:solidFill>
              </a:rPr>
              <a:t>クレジットカードを利用</a:t>
            </a:r>
            <a:r>
              <a:rPr kumimoji="1" lang="ja-JP" altLang="en-US" sz="1200" dirty="0" smtClean="0">
                <a:solidFill>
                  <a:srgbClr val="7030A0"/>
                </a:solidFill>
              </a:rPr>
              <a:t>できるようになってきました。</a:t>
            </a:r>
            <a:r>
              <a:rPr lang="ja-JP" altLang="en-US" sz="1200" dirty="0" smtClean="0">
                <a:solidFill>
                  <a:srgbClr val="7030A0"/>
                </a:solidFill>
              </a:rPr>
              <a:t>クレジットカードの利用率は</a:t>
            </a:r>
            <a:r>
              <a:rPr lang="en-US" altLang="ja-JP" sz="1200" dirty="0" smtClean="0">
                <a:solidFill>
                  <a:srgbClr val="7030A0"/>
                </a:solidFill>
              </a:rPr>
              <a:t>10</a:t>
            </a:r>
            <a:r>
              <a:rPr lang="ja-JP" altLang="en-US" sz="1200" dirty="0" smtClean="0">
                <a:solidFill>
                  <a:srgbClr val="7030A0"/>
                </a:solidFill>
              </a:rPr>
              <a:t>年前と</a:t>
            </a:r>
            <a:r>
              <a:rPr lang="ja-JP" altLang="en-US" sz="1200" dirty="0" smtClean="0">
                <a:solidFill>
                  <a:srgbClr val="7030A0"/>
                </a:solidFill>
              </a:rPr>
              <a:t>比べ</a:t>
            </a:r>
            <a:r>
              <a:rPr lang="en-US" altLang="ja-JP" sz="1200" dirty="0" smtClean="0">
                <a:solidFill>
                  <a:srgbClr val="7030A0"/>
                </a:solidFill>
              </a:rPr>
              <a:t>2</a:t>
            </a:r>
            <a:r>
              <a:rPr lang="ja-JP" altLang="en-US" sz="1200" dirty="0" smtClean="0">
                <a:solidFill>
                  <a:srgbClr val="7030A0"/>
                </a:solidFill>
              </a:rPr>
              <a:t>倍に増えているもの</a:t>
            </a:r>
            <a:r>
              <a:rPr lang="ja-JP" altLang="en-US" sz="1200" dirty="0" smtClean="0">
                <a:solidFill>
                  <a:srgbClr val="7030A0"/>
                </a:solidFill>
              </a:rPr>
              <a:t>の、民間</a:t>
            </a:r>
            <a:r>
              <a:rPr lang="ja-JP" altLang="en-US" sz="1200" dirty="0" smtClean="0">
                <a:solidFill>
                  <a:srgbClr val="7030A0"/>
                </a:solidFill>
              </a:rPr>
              <a:t>最終消費支出の</a:t>
            </a:r>
            <a:r>
              <a:rPr lang="en-US" altLang="ja-JP" sz="1200" dirty="0" smtClean="0">
                <a:solidFill>
                  <a:srgbClr val="7030A0"/>
                </a:solidFill>
              </a:rPr>
              <a:t>20</a:t>
            </a:r>
            <a:r>
              <a:rPr lang="ja-JP" altLang="en-US" sz="1200" dirty="0" smtClean="0">
                <a:solidFill>
                  <a:srgbClr val="7030A0"/>
                </a:solidFill>
              </a:rPr>
              <a:t>％にも満たない数字です。</a:t>
            </a:r>
            <a:endParaRPr lang="en-US" altLang="ja-JP" sz="1200" dirty="0" smtClean="0">
              <a:solidFill>
                <a:srgbClr val="7030A0"/>
              </a:solidFill>
            </a:endParaRPr>
          </a:p>
          <a:p>
            <a:r>
              <a:rPr lang="ja-JP" altLang="en-US" sz="1200" dirty="0" smtClean="0">
                <a:solidFill>
                  <a:srgbClr val="7030A0"/>
                </a:solidFill>
              </a:rPr>
              <a:t>クレジットカードの利用シーンが多様化し、消費者にとって利用しやすい環境を整えることが今後のテーマとなっております。</a:t>
            </a:r>
            <a:endParaRPr kumimoji="1" lang="ja-JP" altLang="en-US" sz="1200" dirty="0">
              <a:solidFill>
                <a:srgbClr val="7030A0"/>
              </a:solidFill>
            </a:endParaRPr>
          </a:p>
        </p:txBody>
      </p:sp>
      <p:sp>
        <p:nvSpPr>
          <p:cNvPr id="52" name="正方形/長方形 51"/>
          <p:cNvSpPr/>
          <p:nvPr/>
        </p:nvSpPr>
        <p:spPr>
          <a:xfrm>
            <a:off x="44624" y="39239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飲食</a:t>
            </a:r>
            <a:endParaRPr kumimoji="1" lang="en-US" altLang="ja-JP" sz="1600" b="1" dirty="0" smtClean="0">
              <a:solidFill>
                <a:schemeClr val="tx1"/>
              </a:solidFill>
              <a:latin typeface="+mn-ea"/>
            </a:endParaRPr>
          </a:p>
        </p:txBody>
      </p:sp>
      <p:sp>
        <p:nvSpPr>
          <p:cNvPr id="53" name="正方形/長方形 52"/>
          <p:cNvSpPr/>
          <p:nvPr/>
        </p:nvSpPr>
        <p:spPr>
          <a:xfrm>
            <a:off x="44624" y="4427984"/>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美容</a:t>
            </a:r>
            <a:endParaRPr kumimoji="1" lang="en-US" altLang="ja-JP" sz="1600" b="1" dirty="0" smtClean="0">
              <a:solidFill>
                <a:schemeClr val="tx1"/>
              </a:solidFill>
              <a:latin typeface="+mn-ea"/>
            </a:endParaRPr>
          </a:p>
        </p:txBody>
      </p:sp>
      <p:sp>
        <p:nvSpPr>
          <p:cNvPr id="54" name="正方形/長方形 53"/>
          <p:cNvSpPr/>
          <p:nvPr/>
        </p:nvSpPr>
        <p:spPr>
          <a:xfrm>
            <a:off x="44624" y="4932040"/>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tx1"/>
                </a:solidFill>
                <a:latin typeface="+mn-ea"/>
              </a:rPr>
              <a:t>自動車関連</a:t>
            </a:r>
            <a:endParaRPr kumimoji="1" lang="en-US" altLang="ja-JP" sz="1400" b="1" dirty="0" smtClean="0">
              <a:solidFill>
                <a:schemeClr val="tx1"/>
              </a:solidFill>
              <a:latin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導入事例</a:t>
            </a:r>
            <a:endParaRPr kumimoji="1" lang="ja-JP" altLang="en-US" dirty="0">
              <a:solidFill>
                <a:srgbClr val="FF0000"/>
              </a:solidFill>
            </a:endParaRPr>
          </a:p>
        </p:txBody>
      </p:sp>
      <p:sp>
        <p:nvSpPr>
          <p:cNvPr id="15" name="テキスト ボックス 14"/>
          <p:cNvSpPr txBox="1"/>
          <p:nvPr/>
        </p:nvSpPr>
        <p:spPr>
          <a:xfrm>
            <a:off x="188640" y="1619672"/>
            <a:ext cx="1723549"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≪導入事例</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8" name="正方形/長方形 17"/>
          <p:cNvSpPr/>
          <p:nvPr/>
        </p:nvSpPr>
        <p:spPr>
          <a:xfrm>
            <a:off x="36576" y="3419872"/>
            <a:ext cx="1152128" cy="504056"/>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小売</a:t>
            </a:r>
            <a:endParaRPr kumimoji="1" lang="en-US" altLang="ja-JP" sz="1600" b="1" dirty="0" smtClean="0">
              <a:solidFill>
                <a:schemeClr val="tx1"/>
              </a:solidFill>
              <a:latin typeface="+mn-ea"/>
            </a:endParaRPr>
          </a:p>
        </p:txBody>
      </p:sp>
      <p:cxnSp>
        <p:nvCxnSpPr>
          <p:cNvPr id="24" name="直線コネクタ 23"/>
          <p:cNvCxnSpPr>
            <a:stCxn id="18" idx="0"/>
          </p:cNvCxnSpPr>
          <p:nvPr/>
        </p:nvCxnSpPr>
        <p:spPr>
          <a:xfrm>
            <a:off x="612640" y="3419872"/>
            <a:ext cx="5840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stCxn id="18" idx="3"/>
          </p:cNvCxnSpPr>
          <p:nvPr/>
        </p:nvCxnSpPr>
        <p:spPr>
          <a:xfrm>
            <a:off x="1188704" y="3671900"/>
            <a:ext cx="8048" cy="55086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52" name="正方形/長方形 51"/>
          <p:cNvSpPr/>
          <p:nvPr/>
        </p:nvSpPr>
        <p:spPr>
          <a:xfrm>
            <a:off x="44624" y="39239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飲食</a:t>
            </a:r>
            <a:endParaRPr kumimoji="1" lang="en-US" altLang="ja-JP" sz="1600" b="1" dirty="0" smtClean="0">
              <a:solidFill>
                <a:schemeClr val="tx1"/>
              </a:solidFill>
              <a:latin typeface="+mn-ea"/>
            </a:endParaRPr>
          </a:p>
        </p:txBody>
      </p:sp>
      <p:sp>
        <p:nvSpPr>
          <p:cNvPr id="53" name="正方形/長方形 52"/>
          <p:cNvSpPr/>
          <p:nvPr/>
        </p:nvSpPr>
        <p:spPr>
          <a:xfrm>
            <a:off x="44624" y="4427984"/>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美容</a:t>
            </a:r>
            <a:endParaRPr kumimoji="1" lang="en-US" altLang="ja-JP" sz="1600" b="1" dirty="0" smtClean="0">
              <a:solidFill>
                <a:schemeClr val="tx1"/>
              </a:solidFill>
              <a:latin typeface="+mn-ea"/>
            </a:endParaRPr>
          </a:p>
        </p:txBody>
      </p:sp>
      <p:sp>
        <p:nvSpPr>
          <p:cNvPr id="54" name="正方形/長方形 53"/>
          <p:cNvSpPr/>
          <p:nvPr/>
        </p:nvSpPr>
        <p:spPr>
          <a:xfrm>
            <a:off x="44624" y="4932040"/>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tx1"/>
                </a:solidFill>
                <a:latin typeface="+mn-ea"/>
              </a:rPr>
              <a:t>自動車関連</a:t>
            </a:r>
            <a:endParaRPr kumimoji="1" lang="en-US" altLang="ja-JP" sz="1400" b="1" dirty="0" smtClean="0">
              <a:solidFill>
                <a:schemeClr val="tx1"/>
              </a:solidFill>
              <a:latin typeface="+mn-ea"/>
            </a:endParaRPr>
          </a:p>
        </p:txBody>
      </p:sp>
      <p:pic>
        <p:nvPicPr>
          <p:cNvPr id="33" name="Picture 2"/>
          <p:cNvPicPr>
            <a:picLocks noChangeAspect="1" noChangeArrowheads="1"/>
          </p:cNvPicPr>
          <p:nvPr/>
        </p:nvPicPr>
        <p:blipFill>
          <a:blip r:embed="rId12" cstate="print"/>
          <a:srcRect/>
          <a:stretch>
            <a:fillRect/>
          </a:stretch>
        </p:blipFill>
        <p:spPr bwMode="auto">
          <a:xfrm>
            <a:off x="1700808" y="4211960"/>
            <a:ext cx="1944216" cy="1948743"/>
          </a:xfrm>
          <a:prstGeom prst="rect">
            <a:avLst/>
          </a:prstGeom>
          <a:noFill/>
        </p:spPr>
      </p:pic>
      <p:sp>
        <p:nvSpPr>
          <p:cNvPr id="37" name="正方形/長方形 36"/>
          <p:cNvSpPr/>
          <p:nvPr/>
        </p:nvSpPr>
        <p:spPr>
          <a:xfrm>
            <a:off x="1340768" y="3563888"/>
            <a:ext cx="1346844" cy="369332"/>
          </a:xfrm>
          <a:prstGeom prst="rect">
            <a:avLst/>
          </a:prstGeom>
        </p:spPr>
        <p:txBody>
          <a:bodyPr wrap="none">
            <a:spAutoFit/>
          </a:bodyPr>
          <a:lstStyle/>
          <a:p>
            <a:pPr algn="ctr"/>
            <a:r>
              <a:rPr lang="ja-JP" altLang="en-US" b="1" dirty="0" smtClean="0">
                <a:latin typeface="+mn-ea"/>
              </a:rPr>
              <a:t>＜小売業＞</a:t>
            </a:r>
            <a:endParaRPr lang="en-US" altLang="ja-JP" b="1" dirty="0" smtClean="0">
              <a:latin typeface="+mn-ea"/>
            </a:endParaRPr>
          </a:p>
        </p:txBody>
      </p:sp>
      <p:pic>
        <p:nvPicPr>
          <p:cNvPr id="38" name="Picture 4"/>
          <p:cNvPicPr>
            <a:picLocks noChangeAspect="1" noChangeArrowheads="1"/>
          </p:cNvPicPr>
          <p:nvPr/>
        </p:nvPicPr>
        <p:blipFill>
          <a:blip r:embed="rId13" cstate="print"/>
          <a:srcRect/>
          <a:stretch>
            <a:fillRect/>
          </a:stretch>
        </p:blipFill>
        <p:spPr bwMode="auto">
          <a:xfrm>
            <a:off x="3933056" y="5148064"/>
            <a:ext cx="1906514" cy="2304256"/>
          </a:xfrm>
          <a:prstGeom prst="rect">
            <a:avLst/>
          </a:prstGeom>
          <a:noFill/>
        </p:spPr>
      </p:pic>
      <p:sp>
        <p:nvSpPr>
          <p:cNvPr id="40" name="正方形/長方形 39"/>
          <p:cNvSpPr/>
          <p:nvPr/>
        </p:nvSpPr>
        <p:spPr>
          <a:xfrm>
            <a:off x="3933056" y="4211960"/>
            <a:ext cx="1944216" cy="7920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表参道で子供服を販売して</a:t>
            </a:r>
            <a:r>
              <a:rPr lang="ja-JP" altLang="ja-JP" sz="1000" dirty="0" smtClean="0">
                <a:solidFill>
                  <a:srgbClr val="7030A0"/>
                </a:solidFill>
              </a:rPr>
              <a:t>おり</a:t>
            </a:r>
            <a:r>
              <a:rPr lang="ja-JP" altLang="en-US" sz="1000" dirty="0" smtClean="0">
                <a:solidFill>
                  <a:srgbClr val="7030A0"/>
                </a:solidFill>
              </a:rPr>
              <a:t>、</a:t>
            </a:r>
            <a:endParaRPr lang="en-US" altLang="ja-JP" sz="1000" dirty="0" smtClean="0">
              <a:solidFill>
                <a:srgbClr val="7030A0"/>
              </a:solidFill>
            </a:endParaRPr>
          </a:p>
          <a:p>
            <a:r>
              <a:rPr lang="ja-JP" altLang="ja-JP" sz="1000" dirty="0" smtClean="0">
                <a:solidFill>
                  <a:srgbClr val="7030A0"/>
                </a:solidFill>
              </a:rPr>
              <a:t>年に数回大きな会場</a:t>
            </a:r>
            <a:r>
              <a:rPr lang="ja-JP" altLang="ja-JP" sz="1000" dirty="0" smtClean="0">
                <a:solidFill>
                  <a:srgbClr val="7030A0"/>
                </a:solidFill>
              </a:rPr>
              <a:t>を借り</a:t>
            </a:r>
            <a:r>
              <a:rPr lang="ja-JP" altLang="en-US" sz="1000" dirty="0" smtClean="0">
                <a:solidFill>
                  <a:srgbClr val="7030A0"/>
                </a:solidFill>
              </a:rPr>
              <a:t>て</a:t>
            </a:r>
            <a:r>
              <a:rPr lang="ja-JP" altLang="ja-JP" sz="1000" dirty="0" smtClean="0">
                <a:solidFill>
                  <a:srgbClr val="7030A0"/>
                </a:solidFill>
              </a:rPr>
              <a:t>定期的</a:t>
            </a:r>
            <a:r>
              <a:rPr lang="ja-JP" altLang="ja-JP" sz="1000" dirty="0" smtClean="0">
                <a:solidFill>
                  <a:srgbClr val="7030A0"/>
                </a:solidFill>
              </a:rPr>
              <a:t>にファミリーセールを開催して</a:t>
            </a:r>
            <a:r>
              <a:rPr lang="ja-JP" altLang="en-US" sz="1000" dirty="0" smtClean="0">
                <a:solidFill>
                  <a:srgbClr val="7030A0"/>
                </a:solidFill>
              </a:rPr>
              <a:t>いま</a:t>
            </a:r>
            <a:r>
              <a:rPr lang="ja-JP" altLang="ja-JP" sz="1000" dirty="0" smtClean="0">
                <a:solidFill>
                  <a:srgbClr val="7030A0"/>
                </a:solidFill>
              </a:rPr>
              <a:t>す。</a:t>
            </a:r>
            <a:endParaRPr lang="ja-JP" altLang="ja-JP" sz="1000" dirty="0">
              <a:solidFill>
                <a:srgbClr val="7030A0"/>
              </a:solidFill>
            </a:endParaRPr>
          </a:p>
        </p:txBody>
      </p:sp>
      <p:sp>
        <p:nvSpPr>
          <p:cNvPr id="41" name="正方形/長方形 40"/>
          <p:cNvSpPr/>
          <p:nvPr/>
        </p:nvSpPr>
        <p:spPr>
          <a:xfrm>
            <a:off x="1700808" y="6300192"/>
            <a:ext cx="1944216" cy="8640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chemeClr val="tx1"/>
                </a:solidFill>
              </a:rPr>
              <a:t>セールで</a:t>
            </a:r>
            <a:r>
              <a:rPr lang="ja-JP" altLang="ja-JP" sz="1000" dirty="0" smtClean="0">
                <a:solidFill>
                  <a:schemeClr val="tx1"/>
                </a:solidFill>
              </a:rPr>
              <a:t>は通常期</a:t>
            </a:r>
            <a:r>
              <a:rPr lang="ja-JP" altLang="ja-JP" sz="1000" dirty="0" smtClean="0">
                <a:solidFill>
                  <a:schemeClr val="tx1"/>
                </a:solidFill>
              </a:rPr>
              <a:t>よりお求めやすい価格になっているため、ご好評をいただいております</a:t>
            </a:r>
            <a:r>
              <a:rPr lang="ja-JP" altLang="en-US" sz="1000" dirty="0" smtClean="0">
                <a:solidFill>
                  <a:schemeClr val="tx1"/>
                </a:solidFill>
              </a:rPr>
              <a:t>が、</a:t>
            </a:r>
            <a:r>
              <a:rPr lang="ja-JP" altLang="ja-JP" sz="1000" dirty="0" smtClean="0">
                <a:solidFill>
                  <a:schemeClr val="tx1"/>
                </a:solidFill>
              </a:rPr>
              <a:t>唯一</a:t>
            </a:r>
            <a:r>
              <a:rPr lang="ja-JP" altLang="ja-JP" sz="1000" dirty="0" smtClean="0">
                <a:solidFill>
                  <a:schemeClr val="tx1"/>
                </a:solidFill>
              </a:rPr>
              <a:t>の悩みがお支払い時のクレジットカード決済です。</a:t>
            </a:r>
            <a:endParaRPr kumimoji="1" lang="ja-JP" altLang="en-US" sz="1000" dirty="0">
              <a:solidFill>
                <a:schemeClr val="tx1"/>
              </a:solidFill>
            </a:endParaRPr>
          </a:p>
        </p:txBody>
      </p:sp>
      <p:pic>
        <p:nvPicPr>
          <p:cNvPr id="32770" name="Picture 2"/>
          <p:cNvPicPr>
            <a:picLocks noChangeAspect="1" noChangeArrowheads="1"/>
          </p:cNvPicPr>
          <p:nvPr/>
        </p:nvPicPr>
        <p:blipFill>
          <a:blip r:embed="rId14" cstate="print"/>
          <a:srcRect/>
          <a:stretch>
            <a:fillRect/>
          </a:stretch>
        </p:blipFill>
        <p:spPr bwMode="auto">
          <a:xfrm>
            <a:off x="1700807" y="7308304"/>
            <a:ext cx="1954311" cy="1440160"/>
          </a:xfrm>
          <a:prstGeom prst="rect">
            <a:avLst/>
          </a:prstGeom>
          <a:noFill/>
          <a:ln w="9525">
            <a:noFill/>
            <a:miter lim="800000"/>
            <a:headEnd/>
            <a:tailEnd/>
          </a:ln>
        </p:spPr>
      </p:pic>
      <p:sp>
        <p:nvSpPr>
          <p:cNvPr id="43" name="正方形/長方形 42"/>
          <p:cNvSpPr/>
          <p:nvPr/>
        </p:nvSpPr>
        <p:spPr>
          <a:xfrm>
            <a:off x="3933056" y="7668344"/>
            <a:ext cx="1944216"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これまでの</a:t>
            </a:r>
            <a:r>
              <a:rPr lang="ja-JP" altLang="ja-JP" sz="1000" dirty="0" smtClean="0">
                <a:solidFill>
                  <a:srgbClr val="7030A0"/>
                </a:solidFill>
              </a:rPr>
              <a:t>手書き</a:t>
            </a:r>
            <a:r>
              <a:rPr lang="ja-JP" altLang="en-US" sz="1000" dirty="0" smtClean="0">
                <a:solidFill>
                  <a:srgbClr val="7030A0"/>
                </a:solidFill>
              </a:rPr>
              <a:t>決済</a:t>
            </a:r>
            <a:r>
              <a:rPr lang="ja-JP" altLang="ja-JP" sz="1000" dirty="0" smtClean="0">
                <a:solidFill>
                  <a:srgbClr val="7030A0"/>
                </a:solidFill>
              </a:rPr>
              <a:t>で</a:t>
            </a:r>
            <a:r>
              <a:rPr lang="ja-JP" altLang="en-US" sz="1000" dirty="0" smtClean="0">
                <a:solidFill>
                  <a:srgbClr val="7030A0"/>
                </a:solidFill>
              </a:rPr>
              <a:t>は</a:t>
            </a:r>
            <a:r>
              <a:rPr lang="ja-JP" altLang="en-US" sz="1000" dirty="0" smtClean="0">
                <a:solidFill>
                  <a:srgbClr val="7030A0"/>
                </a:solidFill>
              </a:rPr>
              <a:t>時間がかかり</a:t>
            </a:r>
            <a:r>
              <a:rPr lang="ja-JP" altLang="ja-JP" sz="1000" dirty="0" smtClean="0">
                <a:solidFill>
                  <a:srgbClr val="7030A0"/>
                </a:solidFill>
              </a:rPr>
              <a:t>、</a:t>
            </a:r>
            <a:r>
              <a:rPr lang="ja-JP" altLang="ja-JP" sz="1000" dirty="0" smtClean="0">
                <a:solidFill>
                  <a:srgbClr val="7030A0"/>
                </a:solidFill>
              </a:rPr>
              <a:t>スマート</a:t>
            </a:r>
            <a:r>
              <a:rPr lang="ja-JP" altLang="en-US" sz="1000" dirty="0" smtClean="0">
                <a:solidFill>
                  <a:srgbClr val="7030A0"/>
                </a:solidFill>
              </a:rPr>
              <a:t>フォン</a:t>
            </a:r>
            <a:r>
              <a:rPr lang="ja-JP" altLang="ja-JP" sz="1000" dirty="0" smtClean="0">
                <a:solidFill>
                  <a:srgbClr val="7030A0"/>
                </a:solidFill>
              </a:rPr>
              <a:t>決済</a:t>
            </a:r>
            <a:r>
              <a:rPr lang="ja-JP" altLang="ja-JP" sz="1000" dirty="0" smtClean="0">
                <a:solidFill>
                  <a:srgbClr val="7030A0"/>
                </a:solidFill>
              </a:rPr>
              <a:t>では分割払いに対応でできません。そんな中、プリンタ付モバイル端末</a:t>
            </a:r>
            <a:r>
              <a:rPr lang="ja-JP" altLang="en-US" sz="1000" dirty="0" smtClean="0">
                <a:solidFill>
                  <a:srgbClr val="7030A0"/>
                </a:solidFill>
              </a:rPr>
              <a:t>に出会い</a:t>
            </a:r>
            <a:r>
              <a:rPr lang="ja-JP" altLang="ja-JP" sz="1000" dirty="0" smtClean="0">
                <a:solidFill>
                  <a:srgbClr val="7030A0"/>
                </a:solidFill>
              </a:rPr>
              <a:t>両方の問題</a:t>
            </a:r>
            <a:r>
              <a:rPr lang="ja-JP" altLang="en-US" sz="1000" dirty="0" smtClean="0">
                <a:solidFill>
                  <a:srgbClr val="7030A0"/>
                </a:solidFill>
              </a:rPr>
              <a:t>が</a:t>
            </a:r>
            <a:r>
              <a:rPr lang="ja-JP" altLang="ja-JP" sz="1000" dirty="0" smtClean="0">
                <a:solidFill>
                  <a:srgbClr val="7030A0"/>
                </a:solidFill>
              </a:rPr>
              <a:t>解決</a:t>
            </a:r>
            <a:r>
              <a:rPr lang="ja-JP" altLang="en-US" sz="1000" dirty="0" smtClean="0">
                <a:solidFill>
                  <a:srgbClr val="7030A0"/>
                </a:solidFill>
              </a:rPr>
              <a:t>できました。</a:t>
            </a:r>
            <a:r>
              <a:rPr lang="ja-JP" altLang="ja-JP" sz="1000" dirty="0" smtClean="0">
                <a:solidFill>
                  <a:srgbClr val="7030A0"/>
                </a:solidFill>
              </a:rPr>
              <a:t>今</a:t>
            </a:r>
            <a:r>
              <a:rPr lang="ja-JP" altLang="ja-JP" sz="1000" dirty="0" smtClean="0">
                <a:solidFill>
                  <a:srgbClr val="7030A0"/>
                </a:solidFill>
              </a:rPr>
              <a:t>では、ファミリーセールに欠かせない存在になっています。</a:t>
            </a:r>
            <a:endParaRPr lang="ja-JP" altLang="ja-JP" sz="1000" dirty="0">
              <a:solidFill>
                <a:srgbClr val="7030A0"/>
              </a:solidFill>
            </a:endParaRPr>
          </a:p>
        </p:txBody>
      </p:sp>
      <p:sp>
        <p:nvSpPr>
          <p:cNvPr id="34" name="正方形/長方形 33"/>
          <p:cNvSpPr/>
          <p:nvPr/>
        </p:nvSpPr>
        <p:spPr>
          <a:xfrm>
            <a:off x="404664" y="1907704"/>
            <a:ext cx="5976664" cy="13681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rgbClr val="7030A0"/>
                </a:solidFill>
              </a:rPr>
              <a:t>今日、さまざまなシチュエーションで</a:t>
            </a:r>
            <a:r>
              <a:rPr kumimoji="1" lang="ja-JP" altLang="en-US" sz="1200" dirty="0" smtClean="0">
                <a:solidFill>
                  <a:srgbClr val="7030A0"/>
                </a:solidFill>
              </a:rPr>
              <a:t>クレジットカードを利用</a:t>
            </a:r>
            <a:r>
              <a:rPr kumimoji="1" lang="ja-JP" altLang="en-US" sz="1200" dirty="0" smtClean="0">
                <a:solidFill>
                  <a:srgbClr val="7030A0"/>
                </a:solidFill>
              </a:rPr>
              <a:t>できるようになってきました。</a:t>
            </a:r>
            <a:r>
              <a:rPr lang="ja-JP" altLang="en-US" sz="1200" dirty="0" smtClean="0">
                <a:solidFill>
                  <a:srgbClr val="7030A0"/>
                </a:solidFill>
              </a:rPr>
              <a:t>クレジットカードの利用率は</a:t>
            </a:r>
            <a:r>
              <a:rPr lang="en-US" altLang="ja-JP" sz="1200" dirty="0" smtClean="0">
                <a:solidFill>
                  <a:srgbClr val="7030A0"/>
                </a:solidFill>
              </a:rPr>
              <a:t>10</a:t>
            </a:r>
            <a:r>
              <a:rPr lang="ja-JP" altLang="en-US" sz="1200" dirty="0" smtClean="0">
                <a:solidFill>
                  <a:srgbClr val="7030A0"/>
                </a:solidFill>
              </a:rPr>
              <a:t>年前と</a:t>
            </a:r>
            <a:r>
              <a:rPr lang="ja-JP" altLang="en-US" sz="1200" dirty="0" smtClean="0">
                <a:solidFill>
                  <a:srgbClr val="7030A0"/>
                </a:solidFill>
              </a:rPr>
              <a:t>比べ</a:t>
            </a:r>
            <a:r>
              <a:rPr lang="en-US" altLang="ja-JP" sz="1200" dirty="0" smtClean="0">
                <a:solidFill>
                  <a:srgbClr val="7030A0"/>
                </a:solidFill>
              </a:rPr>
              <a:t>2</a:t>
            </a:r>
            <a:r>
              <a:rPr lang="ja-JP" altLang="en-US" sz="1200" dirty="0" smtClean="0">
                <a:solidFill>
                  <a:srgbClr val="7030A0"/>
                </a:solidFill>
              </a:rPr>
              <a:t>倍に増えているもの</a:t>
            </a:r>
            <a:r>
              <a:rPr lang="ja-JP" altLang="en-US" sz="1200" dirty="0" smtClean="0">
                <a:solidFill>
                  <a:srgbClr val="7030A0"/>
                </a:solidFill>
              </a:rPr>
              <a:t>の、民間</a:t>
            </a:r>
            <a:r>
              <a:rPr lang="ja-JP" altLang="en-US" sz="1200" dirty="0" smtClean="0">
                <a:solidFill>
                  <a:srgbClr val="7030A0"/>
                </a:solidFill>
              </a:rPr>
              <a:t>最終消費支出の</a:t>
            </a:r>
            <a:r>
              <a:rPr lang="en-US" altLang="ja-JP" sz="1200" dirty="0" smtClean="0">
                <a:solidFill>
                  <a:srgbClr val="7030A0"/>
                </a:solidFill>
              </a:rPr>
              <a:t>20</a:t>
            </a:r>
            <a:r>
              <a:rPr lang="ja-JP" altLang="en-US" sz="1200" dirty="0" smtClean="0">
                <a:solidFill>
                  <a:srgbClr val="7030A0"/>
                </a:solidFill>
              </a:rPr>
              <a:t>％にも満たない数字です。</a:t>
            </a:r>
            <a:endParaRPr lang="en-US" altLang="ja-JP" sz="1200" dirty="0" smtClean="0">
              <a:solidFill>
                <a:srgbClr val="7030A0"/>
              </a:solidFill>
            </a:endParaRPr>
          </a:p>
          <a:p>
            <a:r>
              <a:rPr lang="ja-JP" altLang="en-US" sz="1200" dirty="0" smtClean="0">
                <a:solidFill>
                  <a:srgbClr val="7030A0"/>
                </a:solidFill>
              </a:rPr>
              <a:t>クレジットカードの利用シーンが多様化し、消費者にとって利用しやすい環境を整えることが今後のテーマとなっております。</a:t>
            </a:r>
            <a:endParaRPr kumimoji="1" lang="ja-JP" altLang="en-US" sz="1200" dirty="0">
              <a:solidFill>
                <a:srgbClr val="7030A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導入事例</a:t>
            </a:r>
            <a:endParaRPr kumimoji="1" lang="ja-JP" altLang="en-US" dirty="0">
              <a:solidFill>
                <a:srgbClr val="FF0000"/>
              </a:solidFill>
            </a:endParaRPr>
          </a:p>
        </p:txBody>
      </p:sp>
      <p:sp>
        <p:nvSpPr>
          <p:cNvPr id="15" name="テキスト ボックス 14"/>
          <p:cNvSpPr txBox="1"/>
          <p:nvPr/>
        </p:nvSpPr>
        <p:spPr>
          <a:xfrm>
            <a:off x="188640" y="1619672"/>
            <a:ext cx="1723549"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≪導入事例</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8" name="正方形/長方形 17"/>
          <p:cNvSpPr/>
          <p:nvPr/>
        </p:nvSpPr>
        <p:spPr>
          <a:xfrm>
            <a:off x="36576" y="3419872"/>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小売</a:t>
            </a:r>
            <a:endParaRPr kumimoji="1" lang="en-US" altLang="ja-JP" sz="1600" b="1" dirty="0" smtClean="0">
              <a:solidFill>
                <a:schemeClr val="tx1"/>
              </a:solidFill>
              <a:latin typeface="+mn-ea"/>
            </a:endParaRPr>
          </a:p>
        </p:txBody>
      </p:sp>
      <p:cxnSp>
        <p:nvCxnSpPr>
          <p:cNvPr id="24" name="直線コネクタ 23"/>
          <p:cNvCxnSpPr>
            <a:stCxn id="18" idx="0"/>
          </p:cNvCxnSpPr>
          <p:nvPr/>
        </p:nvCxnSpPr>
        <p:spPr>
          <a:xfrm>
            <a:off x="612640" y="3419872"/>
            <a:ext cx="5840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stCxn id="18" idx="3"/>
          </p:cNvCxnSpPr>
          <p:nvPr/>
        </p:nvCxnSpPr>
        <p:spPr>
          <a:xfrm>
            <a:off x="1188704" y="3671900"/>
            <a:ext cx="8048" cy="55086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52" name="正方形/長方形 51"/>
          <p:cNvSpPr/>
          <p:nvPr/>
        </p:nvSpPr>
        <p:spPr>
          <a:xfrm>
            <a:off x="44624" y="3923928"/>
            <a:ext cx="1152128" cy="504056"/>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飲食</a:t>
            </a:r>
            <a:endParaRPr kumimoji="1" lang="en-US" altLang="ja-JP" sz="1600" b="1" dirty="0" smtClean="0">
              <a:solidFill>
                <a:schemeClr val="tx1"/>
              </a:solidFill>
              <a:latin typeface="+mn-ea"/>
            </a:endParaRPr>
          </a:p>
        </p:txBody>
      </p:sp>
      <p:sp>
        <p:nvSpPr>
          <p:cNvPr id="53" name="正方形/長方形 52"/>
          <p:cNvSpPr/>
          <p:nvPr/>
        </p:nvSpPr>
        <p:spPr>
          <a:xfrm>
            <a:off x="44624" y="4427984"/>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美容</a:t>
            </a:r>
            <a:endParaRPr kumimoji="1" lang="en-US" altLang="ja-JP" sz="1600" b="1" dirty="0" smtClean="0">
              <a:solidFill>
                <a:schemeClr val="tx1"/>
              </a:solidFill>
              <a:latin typeface="+mn-ea"/>
            </a:endParaRPr>
          </a:p>
        </p:txBody>
      </p:sp>
      <p:sp>
        <p:nvSpPr>
          <p:cNvPr id="54" name="正方形/長方形 53"/>
          <p:cNvSpPr/>
          <p:nvPr/>
        </p:nvSpPr>
        <p:spPr>
          <a:xfrm>
            <a:off x="44624" y="4932040"/>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tx1"/>
                </a:solidFill>
                <a:latin typeface="+mn-ea"/>
              </a:rPr>
              <a:t>自動車関連</a:t>
            </a:r>
            <a:endParaRPr kumimoji="1" lang="en-US" altLang="ja-JP" sz="1400" b="1" dirty="0" smtClean="0">
              <a:solidFill>
                <a:schemeClr val="tx1"/>
              </a:solidFill>
              <a:latin typeface="+mn-ea"/>
            </a:endParaRPr>
          </a:p>
        </p:txBody>
      </p:sp>
      <p:sp>
        <p:nvSpPr>
          <p:cNvPr id="37" name="正方形/長方形 36"/>
          <p:cNvSpPr/>
          <p:nvPr/>
        </p:nvSpPr>
        <p:spPr>
          <a:xfrm>
            <a:off x="1340767" y="3563888"/>
            <a:ext cx="1346844" cy="369332"/>
          </a:xfrm>
          <a:prstGeom prst="rect">
            <a:avLst/>
          </a:prstGeom>
        </p:spPr>
        <p:txBody>
          <a:bodyPr wrap="none">
            <a:spAutoFit/>
          </a:bodyPr>
          <a:lstStyle/>
          <a:p>
            <a:pPr algn="ctr"/>
            <a:r>
              <a:rPr lang="ja-JP" altLang="en-US" b="1" dirty="0" smtClean="0">
                <a:latin typeface="+mn-ea"/>
              </a:rPr>
              <a:t>＜飲食業＞</a:t>
            </a:r>
            <a:endParaRPr lang="en-US" altLang="ja-JP" b="1" dirty="0" smtClean="0">
              <a:latin typeface="+mn-ea"/>
            </a:endParaRPr>
          </a:p>
        </p:txBody>
      </p:sp>
      <p:sp>
        <p:nvSpPr>
          <p:cNvPr id="40" name="正方形/長方形 39"/>
          <p:cNvSpPr/>
          <p:nvPr/>
        </p:nvSpPr>
        <p:spPr>
          <a:xfrm>
            <a:off x="3933056" y="3923928"/>
            <a:ext cx="2160240" cy="1800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ja-JP" altLang="ja-JP" sz="1000" dirty="0" smtClean="0">
                <a:solidFill>
                  <a:srgbClr val="7030A0"/>
                </a:solidFill>
              </a:rPr>
              <a:t>当店</a:t>
            </a:r>
            <a:r>
              <a:rPr lang="ja-JP" altLang="en-US" sz="1000" dirty="0" smtClean="0">
                <a:solidFill>
                  <a:srgbClr val="7030A0"/>
                </a:solidFill>
              </a:rPr>
              <a:t>で</a:t>
            </a:r>
            <a:r>
              <a:rPr lang="ja-JP" altLang="ja-JP" sz="1000" dirty="0" smtClean="0">
                <a:solidFill>
                  <a:srgbClr val="7030A0"/>
                </a:solidFill>
              </a:rPr>
              <a:t>は</a:t>
            </a:r>
            <a:r>
              <a:rPr lang="ja-JP" altLang="ja-JP" sz="1000" dirty="0" smtClean="0">
                <a:solidFill>
                  <a:srgbClr val="7030A0"/>
                </a:solidFill>
              </a:rPr>
              <a:t>、ビジネス街にお店</a:t>
            </a:r>
            <a:r>
              <a:rPr lang="ja-JP" altLang="en-US" sz="1000" dirty="0" smtClean="0">
                <a:solidFill>
                  <a:srgbClr val="7030A0"/>
                </a:solidFill>
              </a:rPr>
              <a:t>を構えている</a:t>
            </a:r>
            <a:r>
              <a:rPr lang="ja-JP" altLang="ja-JP" sz="1000" dirty="0" smtClean="0">
                <a:solidFill>
                  <a:srgbClr val="7030A0"/>
                </a:solidFill>
              </a:rPr>
              <a:t>ため</a:t>
            </a:r>
            <a:r>
              <a:rPr lang="ja-JP" altLang="en-US" sz="1000" dirty="0" smtClean="0">
                <a:solidFill>
                  <a:srgbClr val="7030A0"/>
                </a:solidFill>
              </a:rPr>
              <a:t>、</a:t>
            </a:r>
            <a:r>
              <a:rPr lang="ja-JP" altLang="ja-JP" sz="1000" dirty="0" smtClean="0">
                <a:solidFill>
                  <a:srgbClr val="7030A0"/>
                </a:solidFill>
              </a:rPr>
              <a:t>会社</a:t>
            </a:r>
            <a:r>
              <a:rPr lang="ja-JP" altLang="ja-JP" sz="1000" dirty="0" smtClean="0">
                <a:solidFill>
                  <a:srgbClr val="7030A0"/>
                </a:solidFill>
              </a:rPr>
              <a:t>関係</a:t>
            </a:r>
            <a:r>
              <a:rPr lang="ja-JP" altLang="en-US" sz="1000" dirty="0" smtClean="0">
                <a:solidFill>
                  <a:srgbClr val="7030A0"/>
                </a:solidFill>
              </a:rPr>
              <a:t>の宴会や接待で</a:t>
            </a:r>
            <a:r>
              <a:rPr lang="ja-JP" altLang="ja-JP" sz="1000" dirty="0" smtClean="0">
                <a:solidFill>
                  <a:srgbClr val="7030A0"/>
                </a:solidFill>
              </a:rPr>
              <a:t>ご利用いただくことが</a:t>
            </a:r>
            <a:r>
              <a:rPr lang="ja-JP" altLang="en-US" sz="1000" dirty="0" smtClean="0">
                <a:solidFill>
                  <a:srgbClr val="7030A0"/>
                </a:solidFill>
              </a:rPr>
              <a:t>非常に多く、そのほとんどがクレジットカードでのお支払いです</a:t>
            </a:r>
            <a:r>
              <a:rPr lang="ja-JP" altLang="en-US" sz="1000" dirty="0" smtClean="0">
                <a:solidFill>
                  <a:srgbClr val="7030A0"/>
                </a:solidFill>
              </a:rPr>
              <a:t>。お勤め</a:t>
            </a:r>
            <a:r>
              <a:rPr lang="ja-JP" altLang="en-US" sz="1000" dirty="0" smtClean="0">
                <a:solidFill>
                  <a:srgbClr val="7030A0"/>
                </a:solidFill>
              </a:rPr>
              <a:t>されている会社のコーポレートカードをご利用いただく頻度も増えてきて</a:t>
            </a:r>
            <a:r>
              <a:rPr lang="ja-JP" altLang="en-US" sz="1000" dirty="0" smtClean="0">
                <a:solidFill>
                  <a:srgbClr val="7030A0"/>
                </a:solidFill>
              </a:rPr>
              <a:t>おり、現金</a:t>
            </a:r>
            <a:r>
              <a:rPr lang="ja-JP" altLang="en-US" sz="1000" dirty="0" smtClean="0">
                <a:solidFill>
                  <a:srgbClr val="7030A0"/>
                </a:solidFill>
              </a:rPr>
              <a:t>でのお支払いがほとんどない日もございます。</a:t>
            </a:r>
            <a:endParaRPr kumimoji="1" lang="ja-JP" altLang="en-US" sz="1000" dirty="0">
              <a:solidFill>
                <a:srgbClr val="7030A0"/>
              </a:solidFill>
            </a:endParaRPr>
          </a:p>
        </p:txBody>
      </p:sp>
      <p:sp>
        <p:nvSpPr>
          <p:cNvPr id="41" name="正方形/長方形 40"/>
          <p:cNvSpPr/>
          <p:nvPr/>
        </p:nvSpPr>
        <p:spPr>
          <a:xfrm>
            <a:off x="1484784" y="5868144"/>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000" dirty="0" smtClean="0">
              <a:solidFill>
                <a:srgbClr val="7030A0"/>
              </a:solidFill>
            </a:endParaRPr>
          </a:p>
          <a:p>
            <a:r>
              <a:rPr lang="ja-JP" altLang="en-US" sz="1000" dirty="0" smtClean="0">
                <a:solidFill>
                  <a:srgbClr val="7030A0"/>
                </a:solidFill>
              </a:rPr>
              <a:t>月末</a:t>
            </a:r>
            <a:r>
              <a:rPr lang="ja-JP" altLang="en-US" sz="1000" dirty="0" smtClean="0">
                <a:solidFill>
                  <a:srgbClr val="7030A0"/>
                </a:solidFill>
              </a:rPr>
              <a:t>はお客</a:t>
            </a:r>
            <a:r>
              <a:rPr lang="ja-JP" altLang="en-US" sz="1000" dirty="0" smtClean="0">
                <a:solidFill>
                  <a:srgbClr val="7030A0"/>
                </a:solidFill>
              </a:rPr>
              <a:t>様も多く嬉しい限りです</a:t>
            </a:r>
            <a:r>
              <a:rPr lang="ja-JP" altLang="en-US" sz="1000" dirty="0" smtClean="0">
                <a:solidFill>
                  <a:srgbClr val="7030A0"/>
                </a:solidFill>
              </a:rPr>
              <a:t>が、それ</a:t>
            </a:r>
            <a:r>
              <a:rPr lang="ja-JP" altLang="en-US" sz="1000" dirty="0" smtClean="0">
                <a:solidFill>
                  <a:srgbClr val="7030A0"/>
                </a:solidFill>
              </a:rPr>
              <a:t>とは逆に</a:t>
            </a:r>
            <a:r>
              <a:rPr lang="ja-JP" altLang="ja-JP" sz="1000" dirty="0" smtClean="0">
                <a:solidFill>
                  <a:srgbClr val="7030A0"/>
                </a:solidFill>
              </a:rPr>
              <a:t>レジの中の現金が乏しく</a:t>
            </a:r>
            <a:r>
              <a:rPr lang="ja-JP" altLang="ja-JP" sz="1000" dirty="0" smtClean="0">
                <a:solidFill>
                  <a:srgbClr val="7030A0"/>
                </a:solidFill>
              </a:rPr>
              <a:t>なり</a:t>
            </a:r>
            <a:r>
              <a:rPr lang="ja-JP" altLang="en-US" sz="1000" dirty="0" smtClean="0">
                <a:solidFill>
                  <a:srgbClr val="7030A0"/>
                </a:solidFill>
              </a:rPr>
              <a:t>がちです</a:t>
            </a:r>
            <a:r>
              <a:rPr lang="ja-JP" altLang="ja-JP" sz="1000" dirty="0" smtClean="0">
                <a:solidFill>
                  <a:srgbClr val="7030A0"/>
                </a:solidFill>
              </a:rPr>
              <a:t>。</a:t>
            </a:r>
            <a:r>
              <a:rPr lang="ja-JP" altLang="ja-JP" sz="1000" dirty="0" smtClean="0">
                <a:solidFill>
                  <a:srgbClr val="7030A0"/>
                </a:solidFill>
              </a:rPr>
              <a:t>仕入れは</a:t>
            </a:r>
            <a:r>
              <a:rPr lang="ja-JP" altLang="en-US" sz="1000" dirty="0" smtClean="0">
                <a:solidFill>
                  <a:srgbClr val="7030A0"/>
                </a:solidFill>
              </a:rPr>
              <a:t>全て</a:t>
            </a:r>
            <a:r>
              <a:rPr lang="ja-JP" altLang="ja-JP" sz="1000" dirty="0" smtClean="0">
                <a:solidFill>
                  <a:srgbClr val="7030A0"/>
                </a:solidFill>
              </a:rPr>
              <a:t>現金払いのため、</a:t>
            </a:r>
            <a:r>
              <a:rPr lang="ja-JP" altLang="ja-JP" sz="1000" dirty="0" smtClean="0">
                <a:solidFill>
                  <a:srgbClr val="7030A0"/>
                </a:solidFill>
              </a:rPr>
              <a:t>現在</a:t>
            </a:r>
            <a:r>
              <a:rPr lang="ja-JP" altLang="ja-JP" sz="1000" dirty="0" smtClean="0">
                <a:solidFill>
                  <a:srgbClr val="7030A0"/>
                </a:solidFill>
              </a:rPr>
              <a:t>利用している「</a:t>
            </a:r>
            <a:r>
              <a:rPr lang="en-US" altLang="ja-JP" sz="1000" dirty="0" smtClean="0">
                <a:solidFill>
                  <a:srgbClr val="7030A0"/>
                </a:solidFill>
              </a:rPr>
              <a:t>3</a:t>
            </a:r>
            <a:r>
              <a:rPr lang="ja-JP" altLang="ja-JP" sz="1000" dirty="0" smtClean="0">
                <a:solidFill>
                  <a:srgbClr val="7030A0"/>
                </a:solidFill>
              </a:rPr>
              <a:t>日後決済」は非常に心強い味方です</a:t>
            </a:r>
            <a:r>
              <a:rPr lang="ja-JP" altLang="ja-JP" sz="1000" dirty="0" smtClean="0">
                <a:solidFill>
                  <a:srgbClr val="7030A0"/>
                </a:solidFill>
              </a:rPr>
              <a:t>。</a:t>
            </a:r>
            <a:endParaRPr lang="en-US" altLang="ja-JP" sz="1000" dirty="0" smtClean="0">
              <a:solidFill>
                <a:srgbClr val="7030A0"/>
              </a:solidFill>
            </a:endParaRPr>
          </a:p>
          <a:p>
            <a:endParaRPr lang="en-US" altLang="ja-JP" sz="1000" dirty="0" smtClean="0">
              <a:solidFill>
                <a:srgbClr val="7030A0"/>
              </a:solidFill>
            </a:endParaRPr>
          </a:p>
        </p:txBody>
      </p:sp>
      <p:pic>
        <p:nvPicPr>
          <p:cNvPr id="42" name="Picture 4"/>
          <p:cNvPicPr>
            <a:picLocks noChangeAspect="1" noChangeArrowheads="1"/>
          </p:cNvPicPr>
          <p:nvPr/>
        </p:nvPicPr>
        <p:blipFill>
          <a:blip r:embed="rId12" cstate="print"/>
          <a:srcRect/>
          <a:stretch>
            <a:fillRect/>
          </a:stretch>
        </p:blipFill>
        <p:spPr bwMode="auto">
          <a:xfrm>
            <a:off x="1484784" y="4067944"/>
            <a:ext cx="2205822" cy="1512168"/>
          </a:xfrm>
          <a:prstGeom prst="rect">
            <a:avLst/>
          </a:prstGeom>
          <a:noFill/>
        </p:spPr>
      </p:pic>
      <p:pic>
        <p:nvPicPr>
          <p:cNvPr id="43" name="Picture 6"/>
          <p:cNvPicPr>
            <a:picLocks noChangeAspect="1" noChangeArrowheads="1"/>
          </p:cNvPicPr>
          <p:nvPr/>
        </p:nvPicPr>
        <p:blipFill>
          <a:blip r:embed="rId13" cstate="print"/>
          <a:srcRect/>
          <a:stretch>
            <a:fillRect/>
          </a:stretch>
        </p:blipFill>
        <p:spPr bwMode="auto">
          <a:xfrm>
            <a:off x="3905105" y="6156176"/>
            <a:ext cx="2260199" cy="1512168"/>
          </a:xfrm>
          <a:prstGeom prst="rect">
            <a:avLst/>
          </a:prstGeom>
          <a:noFill/>
        </p:spPr>
      </p:pic>
      <p:pic>
        <p:nvPicPr>
          <p:cNvPr id="31746" name="Picture 2"/>
          <p:cNvPicPr>
            <a:picLocks noChangeAspect="1" noChangeArrowheads="1"/>
          </p:cNvPicPr>
          <p:nvPr/>
        </p:nvPicPr>
        <p:blipFill>
          <a:blip r:embed="rId14" cstate="print"/>
          <a:srcRect/>
          <a:stretch>
            <a:fillRect/>
          </a:stretch>
        </p:blipFill>
        <p:spPr bwMode="auto">
          <a:xfrm>
            <a:off x="1484784" y="7092280"/>
            <a:ext cx="2160240" cy="1843513"/>
          </a:xfrm>
          <a:prstGeom prst="rect">
            <a:avLst/>
          </a:prstGeom>
          <a:noFill/>
          <a:ln w="9525">
            <a:noFill/>
            <a:miter lim="800000"/>
            <a:headEnd/>
            <a:tailEnd/>
          </a:ln>
        </p:spPr>
      </p:pic>
      <p:sp>
        <p:nvSpPr>
          <p:cNvPr id="44" name="正方形/長方形 43"/>
          <p:cNvSpPr/>
          <p:nvPr/>
        </p:nvSpPr>
        <p:spPr>
          <a:xfrm>
            <a:off x="3933056" y="7740352"/>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創業時から毎日築地に足を運び活きのいい新鮮な食材をお客様に提供することが当店の</a:t>
            </a:r>
            <a:r>
              <a:rPr lang="ja-JP" altLang="ja-JP" sz="1000" dirty="0" smtClean="0">
                <a:solidFill>
                  <a:srgbClr val="7030A0"/>
                </a:solidFill>
              </a:rPr>
              <a:t>モットー</a:t>
            </a:r>
            <a:r>
              <a:rPr lang="ja-JP" altLang="en-US" sz="1000" dirty="0" smtClean="0">
                <a:solidFill>
                  <a:srgbClr val="7030A0"/>
                </a:solidFill>
              </a:rPr>
              <a:t>としている当店には最適のサービスと感じております。</a:t>
            </a:r>
            <a:endParaRPr lang="en-US" altLang="ja-JP" sz="1000" dirty="0" smtClean="0">
              <a:solidFill>
                <a:srgbClr val="7030A0"/>
              </a:solidFill>
            </a:endParaRPr>
          </a:p>
          <a:p>
            <a:r>
              <a:rPr lang="ja-JP" altLang="en-US" sz="1000" dirty="0" smtClean="0">
                <a:solidFill>
                  <a:srgbClr val="7030A0"/>
                </a:solidFill>
              </a:rPr>
              <a:t>資金繰り</a:t>
            </a:r>
            <a:r>
              <a:rPr lang="ja-JP" altLang="en-US" sz="1000" dirty="0" smtClean="0">
                <a:solidFill>
                  <a:srgbClr val="7030A0"/>
                </a:solidFill>
              </a:rPr>
              <a:t>を気にすることなくお客様へ最高の食材で「おもてなし</a:t>
            </a:r>
            <a:r>
              <a:rPr lang="ja-JP" altLang="en-US" sz="1000" dirty="0" smtClean="0">
                <a:solidFill>
                  <a:srgbClr val="7030A0"/>
                </a:solidFill>
              </a:rPr>
              <a:t>」をしております。</a:t>
            </a:r>
            <a:endParaRPr lang="ja-JP" altLang="en-US" sz="1000" dirty="0" smtClean="0">
              <a:solidFill>
                <a:srgbClr val="7030A0"/>
              </a:solidFill>
            </a:endParaRPr>
          </a:p>
        </p:txBody>
      </p:sp>
      <p:sp>
        <p:nvSpPr>
          <p:cNvPr id="33" name="正方形/長方形 32"/>
          <p:cNvSpPr/>
          <p:nvPr/>
        </p:nvSpPr>
        <p:spPr>
          <a:xfrm>
            <a:off x="404664" y="1907704"/>
            <a:ext cx="5976664" cy="13681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rgbClr val="7030A0"/>
                </a:solidFill>
              </a:rPr>
              <a:t>今日、さまざまなシチュエーションで</a:t>
            </a:r>
            <a:r>
              <a:rPr kumimoji="1" lang="ja-JP" altLang="en-US" sz="1200" dirty="0" smtClean="0">
                <a:solidFill>
                  <a:srgbClr val="7030A0"/>
                </a:solidFill>
              </a:rPr>
              <a:t>クレジットカードを利用</a:t>
            </a:r>
            <a:r>
              <a:rPr kumimoji="1" lang="ja-JP" altLang="en-US" sz="1200" dirty="0" smtClean="0">
                <a:solidFill>
                  <a:srgbClr val="7030A0"/>
                </a:solidFill>
              </a:rPr>
              <a:t>できるようになってきました。</a:t>
            </a:r>
            <a:r>
              <a:rPr lang="ja-JP" altLang="en-US" sz="1200" dirty="0" smtClean="0">
                <a:solidFill>
                  <a:srgbClr val="7030A0"/>
                </a:solidFill>
              </a:rPr>
              <a:t>クレジットカードの利用率は</a:t>
            </a:r>
            <a:r>
              <a:rPr lang="en-US" altLang="ja-JP" sz="1200" dirty="0" smtClean="0">
                <a:solidFill>
                  <a:srgbClr val="7030A0"/>
                </a:solidFill>
              </a:rPr>
              <a:t>10</a:t>
            </a:r>
            <a:r>
              <a:rPr lang="ja-JP" altLang="en-US" sz="1200" dirty="0" smtClean="0">
                <a:solidFill>
                  <a:srgbClr val="7030A0"/>
                </a:solidFill>
              </a:rPr>
              <a:t>年前と</a:t>
            </a:r>
            <a:r>
              <a:rPr lang="ja-JP" altLang="en-US" sz="1200" dirty="0" smtClean="0">
                <a:solidFill>
                  <a:srgbClr val="7030A0"/>
                </a:solidFill>
              </a:rPr>
              <a:t>比べ</a:t>
            </a:r>
            <a:r>
              <a:rPr lang="en-US" altLang="ja-JP" sz="1200" dirty="0" smtClean="0">
                <a:solidFill>
                  <a:srgbClr val="7030A0"/>
                </a:solidFill>
              </a:rPr>
              <a:t>2</a:t>
            </a:r>
            <a:r>
              <a:rPr lang="ja-JP" altLang="en-US" sz="1200" dirty="0" smtClean="0">
                <a:solidFill>
                  <a:srgbClr val="7030A0"/>
                </a:solidFill>
              </a:rPr>
              <a:t>倍に増えているもの</a:t>
            </a:r>
            <a:r>
              <a:rPr lang="ja-JP" altLang="en-US" sz="1200" dirty="0" smtClean="0">
                <a:solidFill>
                  <a:srgbClr val="7030A0"/>
                </a:solidFill>
              </a:rPr>
              <a:t>の、民間</a:t>
            </a:r>
            <a:r>
              <a:rPr lang="ja-JP" altLang="en-US" sz="1200" dirty="0" smtClean="0">
                <a:solidFill>
                  <a:srgbClr val="7030A0"/>
                </a:solidFill>
              </a:rPr>
              <a:t>最終消費支出の</a:t>
            </a:r>
            <a:r>
              <a:rPr lang="en-US" altLang="ja-JP" sz="1200" dirty="0" smtClean="0">
                <a:solidFill>
                  <a:srgbClr val="7030A0"/>
                </a:solidFill>
              </a:rPr>
              <a:t>20</a:t>
            </a:r>
            <a:r>
              <a:rPr lang="ja-JP" altLang="en-US" sz="1200" dirty="0" smtClean="0">
                <a:solidFill>
                  <a:srgbClr val="7030A0"/>
                </a:solidFill>
              </a:rPr>
              <a:t>％にも満たない数字です。</a:t>
            </a:r>
            <a:endParaRPr lang="en-US" altLang="ja-JP" sz="1200" dirty="0" smtClean="0">
              <a:solidFill>
                <a:srgbClr val="7030A0"/>
              </a:solidFill>
            </a:endParaRPr>
          </a:p>
          <a:p>
            <a:r>
              <a:rPr lang="ja-JP" altLang="en-US" sz="1200" dirty="0" smtClean="0">
                <a:solidFill>
                  <a:srgbClr val="7030A0"/>
                </a:solidFill>
              </a:rPr>
              <a:t>クレジットカードの利用シーンが多様化し、消費者にとって利用しやすい環境を整えることが今後のテーマとなっております。</a:t>
            </a:r>
            <a:endParaRPr kumimoji="1" lang="ja-JP" altLang="en-US" sz="1200" dirty="0">
              <a:solidFill>
                <a:srgbClr val="7030A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導入事例</a:t>
            </a:r>
            <a:endParaRPr kumimoji="1" lang="ja-JP" altLang="en-US" dirty="0">
              <a:solidFill>
                <a:srgbClr val="FF0000"/>
              </a:solidFill>
            </a:endParaRPr>
          </a:p>
        </p:txBody>
      </p:sp>
      <p:sp>
        <p:nvSpPr>
          <p:cNvPr id="15" name="テキスト ボックス 14"/>
          <p:cNvSpPr txBox="1"/>
          <p:nvPr/>
        </p:nvSpPr>
        <p:spPr>
          <a:xfrm>
            <a:off x="188640" y="1619672"/>
            <a:ext cx="1723549"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≪導入事例</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8" name="正方形/長方形 17"/>
          <p:cNvSpPr/>
          <p:nvPr/>
        </p:nvSpPr>
        <p:spPr>
          <a:xfrm>
            <a:off x="36576" y="3419872"/>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小売</a:t>
            </a:r>
            <a:endParaRPr kumimoji="1" lang="en-US" altLang="ja-JP" sz="1600" b="1" dirty="0" smtClean="0">
              <a:solidFill>
                <a:schemeClr val="tx1"/>
              </a:solidFill>
              <a:latin typeface="+mn-ea"/>
            </a:endParaRPr>
          </a:p>
        </p:txBody>
      </p:sp>
      <p:cxnSp>
        <p:nvCxnSpPr>
          <p:cNvPr id="24" name="直線コネクタ 23"/>
          <p:cNvCxnSpPr>
            <a:stCxn id="18" idx="0"/>
          </p:cNvCxnSpPr>
          <p:nvPr/>
        </p:nvCxnSpPr>
        <p:spPr>
          <a:xfrm>
            <a:off x="612640" y="3419872"/>
            <a:ext cx="5840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stCxn id="18" idx="3"/>
          </p:cNvCxnSpPr>
          <p:nvPr/>
        </p:nvCxnSpPr>
        <p:spPr>
          <a:xfrm>
            <a:off x="1188704" y="3671900"/>
            <a:ext cx="8048" cy="55086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52" name="正方形/長方形 51"/>
          <p:cNvSpPr/>
          <p:nvPr/>
        </p:nvSpPr>
        <p:spPr>
          <a:xfrm>
            <a:off x="44624" y="39239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飲食</a:t>
            </a:r>
            <a:endParaRPr kumimoji="1" lang="en-US" altLang="ja-JP" sz="1600" b="1" dirty="0" smtClean="0">
              <a:solidFill>
                <a:schemeClr val="tx1"/>
              </a:solidFill>
              <a:latin typeface="+mn-ea"/>
            </a:endParaRPr>
          </a:p>
        </p:txBody>
      </p:sp>
      <p:sp>
        <p:nvSpPr>
          <p:cNvPr id="53" name="正方形/長方形 52"/>
          <p:cNvSpPr/>
          <p:nvPr/>
        </p:nvSpPr>
        <p:spPr>
          <a:xfrm>
            <a:off x="44624" y="4427984"/>
            <a:ext cx="1152128" cy="504056"/>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美容</a:t>
            </a:r>
            <a:endParaRPr kumimoji="1" lang="en-US" altLang="ja-JP" sz="1600" b="1" dirty="0" smtClean="0">
              <a:solidFill>
                <a:schemeClr val="tx1"/>
              </a:solidFill>
              <a:latin typeface="+mn-ea"/>
            </a:endParaRPr>
          </a:p>
        </p:txBody>
      </p:sp>
      <p:sp>
        <p:nvSpPr>
          <p:cNvPr id="54" name="正方形/長方形 53"/>
          <p:cNvSpPr/>
          <p:nvPr/>
        </p:nvSpPr>
        <p:spPr>
          <a:xfrm>
            <a:off x="44624" y="4932040"/>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tx1"/>
                </a:solidFill>
                <a:latin typeface="+mn-ea"/>
              </a:rPr>
              <a:t>自動車関連</a:t>
            </a:r>
            <a:endParaRPr kumimoji="1" lang="en-US" altLang="ja-JP" sz="1400" b="1" dirty="0" smtClean="0">
              <a:solidFill>
                <a:schemeClr val="tx1"/>
              </a:solidFill>
              <a:latin typeface="+mn-ea"/>
            </a:endParaRPr>
          </a:p>
        </p:txBody>
      </p:sp>
      <p:sp>
        <p:nvSpPr>
          <p:cNvPr id="37" name="正方形/長方形 36"/>
          <p:cNvSpPr/>
          <p:nvPr/>
        </p:nvSpPr>
        <p:spPr>
          <a:xfrm>
            <a:off x="1340766" y="3563888"/>
            <a:ext cx="1346844" cy="369332"/>
          </a:xfrm>
          <a:prstGeom prst="rect">
            <a:avLst/>
          </a:prstGeom>
        </p:spPr>
        <p:txBody>
          <a:bodyPr wrap="none">
            <a:spAutoFit/>
          </a:bodyPr>
          <a:lstStyle/>
          <a:p>
            <a:pPr algn="ctr"/>
            <a:r>
              <a:rPr lang="ja-JP" altLang="en-US" b="1" dirty="0" smtClean="0">
                <a:latin typeface="+mn-ea"/>
              </a:rPr>
              <a:t>＜美容業＞</a:t>
            </a:r>
            <a:endParaRPr lang="en-US" altLang="ja-JP" b="1" dirty="0" smtClean="0">
              <a:latin typeface="+mn-ea"/>
            </a:endParaRPr>
          </a:p>
        </p:txBody>
      </p:sp>
      <p:sp>
        <p:nvSpPr>
          <p:cNvPr id="40" name="正方形/長方形 39"/>
          <p:cNvSpPr/>
          <p:nvPr/>
        </p:nvSpPr>
        <p:spPr>
          <a:xfrm>
            <a:off x="3933056" y="4139952"/>
            <a:ext cx="2160240" cy="1800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最近</a:t>
            </a:r>
            <a:r>
              <a:rPr lang="ja-JP" altLang="ja-JP" sz="1000" dirty="0" smtClean="0">
                <a:solidFill>
                  <a:srgbClr val="7030A0"/>
                </a:solidFill>
              </a:rPr>
              <a:t>はスマート</a:t>
            </a:r>
            <a:r>
              <a:rPr lang="ja-JP" altLang="en-US" sz="1000" dirty="0" smtClean="0">
                <a:solidFill>
                  <a:srgbClr val="7030A0"/>
                </a:solidFill>
              </a:rPr>
              <a:t>フォン</a:t>
            </a:r>
            <a:r>
              <a:rPr lang="ja-JP" altLang="ja-JP" sz="1000" dirty="0" smtClean="0">
                <a:solidFill>
                  <a:srgbClr val="7030A0"/>
                </a:solidFill>
              </a:rPr>
              <a:t>や</a:t>
            </a:r>
            <a:r>
              <a:rPr lang="en-US" altLang="ja-JP" sz="1000" dirty="0" smtClean="0">
                <a:solidFill>
                  <a:srgbClr val="7030A0"/>
                </a:solidFill>
              </a:rPr>
              <a:t>PC</a:t>
            </a:r>
            <a:r>
              <a:rPr lang="ja-JP" altLang="ja-JP" sz="1000" dirty="0" smtClean="0">
                <a:solidFill>
                  <a:srgbClr val="7030A0"/>
                </a:solidFill>
              </a:rPr>
              <a:t>からオンライン予約をしていただけるお客様が</a:t>
            </a:r>
            <a:r>
              <a:rPr lang="ja-JP" altLang="ja-JP" sz="1000" dirty="0" smtClean="0">
                <a:solidFill>
                  <a:srgbClr val="7030A0"/>
                </a:solidFill>
              </a:rPr>
              <a:t>増え</a:t>
            </a:r>
            <a:r>
              <a:rPr lang="ja-JP" altLang="en-US" sz="1000" dirty="0" smtClean="0">
                <a:solidFill>
                  <a:srgbClr val="7030A0"/>
                </a:solidFill>
              </a:rPr>
              <a:t>、</a:t>
            </a:r>
            <a:r>
              <a:rPr lang="ja-JP" altLang="ja-JP" sz="1000" dirty="0" smtClean="0">
                <a:solidFill>
                  <a:srgbClr val="7030A0"/>
                </a:solidFill>
              </a:rPr>
              <a:t>クレジットカード</a:t>
            </a:r>
            <a:r>
              <a:rPr lang="ja-JP" altLang="ja-JP" sz="1000" dirty="0" smtClean="0">
                <a:solidFill>
                  <a:srgbClr val="7030A0"/>
                </a:solidFill>
              </a:rPr>
              <a:t>払い</a:t>
            </a:r>
            <a:r>
              <a:rPr lang="ja-JP" altLang="ja-JP" sz="1000" dirty="0" smtClean="0">
                <a:solidFill>
                  <a:srgbClr val="7030A0"/>
                </a:solidFill>
              </a:rPr>
              <a:t>が</a:t>
            </a:r>
            <a:r>
              <a:rPr lang="ja-JP" altLang="en-US" sz="1000" dirty="0" smtClean="0">
                <a:solidFill>
                  <a:srgbClr val="7030A0"/>
                </a:solidFill>
              </a:rPr>
              <a:t>出来るかどうか</a:t>
            </a:r>
            <a:r>
              <a:rPr lang="ja-JP" altLang="ja-JP" sz="1000" dirty="0" smtClean="0">
                <a:solidFill>
                  <a:srgbClr val="7030A0"/>
                </a:solidFill>
              </a:rPr>
              <a:t>で</a:t>
            </a:r>
            <a:r>
              <a:rPr lang="ja-JP" altLang="ja-JP" sz="1000" dirty="0" smtClean="0">
                <a:solidFill>
                  <a:srgbClr val="7030A0"/>
                </a:solidFill>
              </a:rPr>
              <a:t>店舗の集客が大きく変わってくる</a:t>
            </a:r>
            <a:r>
              <a:rPr lang="ja-JP" altLang="ja-JP" sz="1000" dirty="0" smtClean="0">
                <a:solidFill>
                  <a:srgbClr val="7030A0"/>
                </a:solidFill>
              </a:rPr>
              <a:t>と</a:t>
            </a:r>
            <a:r>
              <a:rPr lang="ja-JP" altLang="en-US" sz="1000" dirty="0" smtClean="0">
                <a:solidFill>
                  <a:srgbClr val="7030A0"/>
                </a:solidFill>
              </a:rPr>
              <a:t>いう話を聞き、</a:t>
            </a:r>
            <a:r>
              <a:rPr lang="ja-JP" altLang="ja-JP" sz="1000" dirty="0" smtClean="0">
                <a:solidFill>
                  <a:srgbClr val="7030A0"/>
                </a:solidFill>
              </a:rPr>
              <a:t>友人</a:t>
            </a:r>
            <a:r>
              <a:rPr lang="ja-JP" altLang="ja-JP" sz="1000" dirty="0" smtClean="0">
                <a:solidFill>
                  <a:srgbClr val="7030A0"/>
                </a:solidFill>
              </a:rPr>
              <a:t>の美容院オーナーからマーチャント・サポートさんを紹介してもらい導入を決めました。</a:t>
            </a:r>
            <a:endParaRPr lang="ja-JP" altLang="ja-JP" sz="1000" dirty="0">
              <a:solidFill>
                <a:srgbClr val="7030A0"/>
              </a:solidFill>
            </a:endParaRPr>
          </a:p>
        </p:txBody>
      </p:sp>
      <p:sp>
        <p:nvSpPr>
          <p:cNvPr id="41" name="正方形/長方形 40"/>
          <p:cNvSpPr/>
          <p:nvPr/>
        </p:nvSpPr>
        <p:spPr>
          <a:xfrm>
            <a:off x="1484784" y="5868144"/>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クレジットカードが使えるようになったこと</a:t>
            </a:r>
            <a:r>
              <a:rPr lang="ja-JP" altLang="ja-JP" sz="1000" dirty="0" smtClean="0">
                <a:solidFill>
                  <a:srgbClr val="7030A0"/>
                </a:solidFill>
              </a:rPr>
              <a:t>で</a:t>
            </a:r>
            <a:r>
              <a:rPr lang="ja-JP" altLang="en-US" sz="1000" dirty="0" smtClean="0">
                <a:solidFill>
                  <a:srgbClr val="7030A0"/>
                </a:solidFill>
              </a:rPr>
              <a:t>、</a:t>
            </a:r>
            <a:r>
              <a:rPr lang="ja-JP" altLang="ja-JP" sz="1000" dirty="0" smtClean="0">
                <a:solidFill>
                  <a:srgbClr val="7030A0"/>
                </a:solidFill>
              </a:rPr>
              <a:t>施術</a:t>
            </a:r>
            <a:r>
              <a:rPr lang="ja-JP" altLang="ja-JP" sz="1000" dirty="0" smtClean="0">
                <a:solidFill>
                  <a:srgbClr val="7030A0"/>
                </a:solidFill>
              </a:rPr>
              <a:t>当日に追加でトリートメントやカラーを希望されるお客さまも</a:t>
            </a:r>
            <a:r>
              <a:rPr lang="ja-JP" altLang="ja-JP" sz="1000" dirty="0" smtClean="0">
                <a:solidFill>
                  <a:srgbClr val="7030A0"/>
                </a:solidFill>
              </a:rPr>
              <a:t>増え</a:t>
            </a:r>
            <a:r>
              <a:rPr lang="ja-JP" altLang="en-US" sz="1000" dirty="0" smtClean="0">
                <a:solidFill>
                  <a:srgbClr val="7030A0"/>
                </a:solidFill>
              </a:rPr>
              <a:t>、好き</a:t>
            </a:r>
            <a:r>
              <a:rPr lang="ja-JP" altLang="en-US" sz="1000" dirty="0" smtClean="0">
                <a:solidFill>
                  <a:srgbClr val="7030A0"/>
                </a:solidFill>
              </a:rPr>
              <a:t>なスタイルに合った</a:t>
            </a:r>
            <a:r>
              <a:rPr lang="ja-JP" altLang="en-US" sz="1000" dirty="0" smtClean="0">
                <a:solidFill>
                  <a:srgbClr val="7030A0"/>
                </a:solidFill>
              </a:rPr>
              <a:t>ご提案ができる</a:t>
            </a:r>
            <a:r>
              <a:rPr lang="ja-JP" altLang="en-US" sz="1000" dirty="0" smtClean="0">
                <a:solidFill>
                  <a:srgbClr val="7030A0"/>
                </a:solidFill>
              </a:rPr>
              <a:t>ようになりました。</a:t>
            </a:r>
            <a:endParaRPr lang="ja-JP" altLang="ja-JP" sz="1000" dirty="0">
              <a:solidFill>
                <a:srgbClr val="7030A0"/>
              </a:solidFill>
            </a:endParaRPr>
          </a:p>
        </p:txBody>
      </p:sp>
      <p:sp>
        <p:nvSpPr>
          <p:cNvPr id="44" name="正方形/長方形 43"/>
          <p:cNvSpPr/>
          <p:nvPr/>
        </p:nvSpPr>
        <p:spPr>
          <a:xfrm>
            <a:off x="3933056" y="7812360"/>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分割払い</a:t>
            </a:r>
            <a:r>
              <a:rPr lang="ja-JP" altLang="ja-JP" sz="1000" dirty="0" smtClean="0">
                <a:solidFill>
                  <a:srgbClr val="7030A0"/>
                </a:solidFill>
              </a:rPr>
              <a:t>も対応ができるよう</a:t>
            </a:r>
            <a:r>
              <a:rPr lang="ja-JP" altLang="ja-JP" sz="1000" dirty="0" smtClean="0">
                <a:solidFill>
                  <a:srgbClr val="7030A0"/>
                </a:solidFill>
              </a:rPr>
              <a:t>に</a:t>
            </a:r>
            <a:r>
              <a:rPr lang="ja-JP" altLang="en-US" sz="1000" dirty="0" smtClean="0">
                <a:solidFill>
                  <a:srgbClr val="7030A0"/>
                </a:solidFill>
              </a:rPr>
              <a:t>なったことで</a:t>
            </a:r>
            <a:r>
              <a:rPr lang="ja-JP" altLang="ja-JP" sz="1000" dirty="0" smtClean="0">
                <a:solidFill>
                  <a:srgbClr val="7030A0"/>
                </a:solidFill>
              </a:rPr>
              <a:t>ヘアケア</a:t>
            </a:r>
            <a:r>
              <a:rPr lang="ja-JP" altLang="ja-JP" sz="1000" dirty="0" smtClean="0">
                <a:solidFill>
                  <a:srgbClr val="7030A0"/>
                </a:solidFill>
              </a:rPr>
              <a:t>商品をまとめ買い</a:t>
            </a:r>
            <a:r>
              <a:rPr lang="ja-JP" altLang="ja-JP" sz="1000" dirty="0" smtClean="0">
                <a:solidFill>
                  <a:srgbClr val="7030A0"/>
                </a:solidFill>
              </a:rPr>
              <a:t>される</a:t>
            </a:r>
            <a:r>
              <a:rPr lang="ja-JP" altLang="en-US" sz="1000" dirty="0" smtClean="0">
                <a:solidFill>
                  <a:srgbClr val="7030A0"/>
                </a:solidFill>
              </a:rPr>
              <a:t>お客様</a:t>
            </a:r>
            <a:r>
              <a:rPr lang="ja-JP" altLang="en-US" sz="1000" dirty="0" smtClean="0">
                <a:solidFill>
                  <a:srgbClr val="7030A0"/>
                </a:solidFill>
              </a:rPr>
              <a:t>もいらっしゃり、</a:t>
            </a:r>
            <a:r>
              <a:rPr lang="ja-JP" altLang="ja-JP" sz="1000" dirty="0" smtClean="0">
                <a:solidFill>
                  <a:srgbClr val="7030A0"/>
                </a:solidFill>
              </a:rPr>
              <a:t>導入</a:t>
            </a:r>
            <a:r>
              <a:rPr lang="ja-JP" altLang="ja-JP" sz="1000" dirty="0" smtClean="0">
                <a:solidFill>
                  <a:srgbClr val="7030A0"/>
                </a:solidFill>
              </a:rPr>
              <a:t>して良かったと感じております。</a:t>
            </a:r>
            <a:endParaRPr lang="ja-JP" altLang="ja-JP" sz="1000" dirty="0">
              <a:solidFill>
                <a:srgbClr val="7030A0"/>
              </a:solidFill>
            </a:endParaRPr>
          </a:p>
        </p:txBody>
      </p:sp>
      <p:pic>
        <p:nvPicPr>
          <p:cNvPr id="33" name="Picture 4"/>
          <p:cNvPicPr>
            <a:picLocks noChangeAspect="1" noChangeArrowheads="1"/>
          </p:cNvPicPr>
          <p:nvPr/>
        </p:nvPicPr>
        <p:blipFill>
          <a:blip r:embed="rId12" cstate="print"/>
          <a:srcRect/>
          <a:stretch>
            <a:fillRect/>
          </a:stretch>
        </p:blipFill>
        <p:spPr bwMode="auto">
          <a:xfrm>
            <a:off x="1484784" y="4139952"/>
            <a:ext cx="2222748" cy="1389218"/>
          </a:xfrm>
          <a:prstGeom prst="rect">
            <a:avLst/>
          </a:prstGeom>
          <a:noFill/>
        </p:spPr>
      </p:pic>
      <p:pic>
        <p:nvPicPr>
          <p:cNvPr id="38" name="Picture 8"/>
          <p:cNvPicPr>
            <a:picLocks noChangeAspect="1" noChangeArrowheads="1"/>
          </p:cNvPicPr>
          <p:nvPr/>
        </p:nvPicPr>
        <p:blipFill>
          <a:blip r:embed="rId13" cstate="print"/>
          <a:srcRect/>
          <a:stretch>
            <a:fillRect/>
          </a:stretch>
        </p:blipFill>
        <p:spPr bwMode="auto">
          <a:xfrm>
            <a:off x="3933056" y="6012160"/>
            <a:ext cx="2248463" cy="1586858"/>
          </a:xfrm>
          <a:prstGeom prst="rect">
            <a:avLst/>
          </a:prstGeom>
          <a:noFill/>
        </p:spPr>
      </p:pic>
      <p:pic>
        <p:nvPicPr>
          <p:cNvPr id="33794" name="Picture 2"/>
          <p:cNvPicPr>
            <a:picLocks noChangeAspect="1" noChangeArrowheads="1"/>
          </p:cNvPicPr>
          <p:nvPr/>
        </p:nvPicPr>
        <p:blipFill>
          <a:blip r:embed="rId14" cstate="print"/>
          <a:srcRect/>
          <a:stretch>
            <a:fillRect/>
          </a:stretch>
        </p:blipFill>
        <p:spPr bwMode="auto">
          <a:xfrm>
            <a:off x="1412776" y="7092280"/>
            <a:ext cx="2341329" cy="1728192"/>
          </a:xfrm>
          <a:prstGeom prst="rect">
            <a:avLst/>
          </a:prstGeom>
          <a:noFill/>
          <a:ln w="9525">
            <a:noFill/>
            <a:miter lim="800000"/>
            <a:headEnd/>
            <a:tailEnd/>
          </a:ln>
        </p:spPr>
      </p:pic>
      <p:sp>
        <p:nvSpPr>
          <p:cNvPr id="34" name="正方形/長方形 33"/>
          <p:cNvSpPr/>
          <p:nvPr/>
        </p:nvSpPr>
        <p:spPr>
          <a:xfrm>
            <a:off x="404664" y="1907704"/>
            <a:ext cx="5976664" cy="13681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rgbClr val="7030A0"/>
                </a:solidFill>
              </a:rPr>
              <a:t>今日、さまざまなシチュエーションで</a:t>
            </a:r>
            <a:r>
              <a:rPr kumimoji="1" lang="ja-JP" altLang="en-US" sz="1200" dirty="0" smtClean="0">
                <a:solidFill>
                  <a:srgbClr val="7030A0"/>
                </a:solidFill>
              </a:rPr>
              <a:t>クレジットカードを利用</a:t>
            </a:r>
            <a:r>
              <a:rPr kumimoji="1" lang="ja-JP" altLang="en-US" sz="1200" dirty="0" smtClean="0">
                <a:solidFill>
                  <a:srgbClr val="7030A0"/>
                </a:solidFill>
              </a:rPr>
              <a:t>できるようになってきました。</a:t>
            </a:r>
            <a:r>
              <a:rPr lang="ja-JP" altLang="en-US" sz="1200" dirty="0" smtClean="0">
                <a:solidFill>
                  <a:srgbClr val="7030A0"/>
                </a:solidFill>
              </a:rPr>
              <a:t>クレジットカードの利用率は</a:t>
            </a:r>
            <a:r>
              <a:rPr lang="en-US" altLang="ja-JP" sz="1200" dirty="0" smtClean="0">
                <a:solidFill>
                  <a:srgbClr val="7030A0"/>
                </a:solidFill>
              </a:rPr>
              <a:t>10</a:t>
            </a:r>
            <a:r>
              <a:rPr lang="ja-JP" altLang="en-US" sz="1200" dirty="0" smtClean="0">
                <a:solidFill>
                  <a:srgbClr val="7030A0"/>
                </a:solidFill>
              </a:rPr>
              <a:t>年前と</a:t>
            </a:r>
            <a:r>
              <a:rPr lang="ja-JP" altLang="en-US" sz="1200" dirty="0" smtClean="0">
                <a:solidFill>
                  <a:srgbClr val="7030A0"/>
                </a:solidFill>
              </a:rPr>
              <a:t>比べ</a:t>
            </a:r>
            <a:r>
              <a:rPr lang="en-US" altLang="ja-JP" sz="1200" dirty="0" smtClean="0">
                <a:solidFill>
                  <a:srgbClr val="7030A0"/>
                </a:solidFill>
              </a:rPr>
              <a:t>2</a:t>
            </a:r>
            <a:r>
              <a:rPr lang="ja-JP" altLang="en-US" sz="1200" dirty="0" smtClean="0">
                <a:solidFill>
                  <a:srgbClr val="7030A0"/>
                </a:solidFill>
              </a:rPr>
              <a:t>倍に増えているもの</a:t>
            </a:r>
            <a:r>
              <a:rPr lang="ja-JP" altLang="en-US" sz="1200" dirty="0" smtClean="0">
                <a:solidFill>
                  <a:srgbClr val="7030A0"/>
                </a:solidFill>
              </a:rPr>
              <a:t>の、民間</a:t>
            </a:r>
            <a:r>
              <a:rPr lang="ja-JP" altLang="en-US" sz="1200" dirty="0" smtClean="0">
                <a:solidFill>
                  <a:srgbClr val="7030A0"/>
                </a:solidFill>
              </a:rPr>
              <a:t>最終消費支出の</a:t>
            </a:r>
            <a:r>
              <a:rPr lang="en-US" altLang="ja-JP" sz="1200" dirty="0" smtClean="0">
                <a:solidFill>
                  <a:srgbClr val="7030A0"/>
                </a:solidFill>
              </a:rPr>
              <a:t>20</a:t>
            </a:r>
            <a:r>
              <a:rPr lang="ja-JP" altLang="en-US" sz="1200" dirty="0" smtClean="0">
                <a:solidFill>
                  <a:srgbClr val="7030A0"/>
                </a:solidFill>
              </a:rPr>
              <a:t>％にも満たない数字です。</a:t>
            </a:r>
            <a:endParaRPr lang="en-US" altLang="ja-JP" sz="1200" dirty="0" smtClean="0">
              <a:solidFill>
                <a:srgbClr val="7030A0"/>
              </a:solidFill>
            </a:endParaRPr>
          </a:p>
          <a:p>
            <a:r>
              <a:rPr lang="ja-JP" altLang="en-US" sz="1200" dirty="0" smtClean="0">
                <a:solidFill>
                  <a:srgbClr val="7030A0"/>
                </a:solidFill>
              </a:rPr>
              <a:t>クレジットカードの利用シーンが多様化し、消費者にとって利用しやすい環境を整えることが今後のテーマとなっております。</a:t>
            </a:r>
            <a:endParaRPr kumimoji="1" lang="ja-JP" altLang="en-US" sz="1200" dirty="0">
              <a:solidFill>
                <a:srgbClr val="7030A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導入事例</a:t>
            </a:r>
            <a:endParaRPr kumimoji="1" lang="ja-JP" altLang="en-US" dirty="0">
              <a:solidFill>
                <a:srgbClr val="FF0000"/>
              </a:solidFill>
            </a:endParaRPr>
          </a:p>
        </p:txBody>
      </p:sp>
      <p:sp>
        <p:nvSpPr>
          <p:cNvPr id="15" name="テキスト ボックス 14"/>
          <p:cNvSpPr txBox="1"/>
          <p:nvPr/>
        </p:nvSpPr>
        <p:spPr>
          <a:xfrm>
            <a:off x="188640" y="1619672"/>
            <a:ext cx="1723549"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≪導入事例</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8" name="正方形/長方形 17"/>
          <p:cNvSpPr/>
          <p:nvPr/>
        </p:nvSpPr>
        <p:spPr>
          <a:xfrm>
            <a:off x="36576" y="3419872"/>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小売</a:t>
            </a:r>
            <a:endParaRPr kumimoji="1" lang="en-US" altLang="ja-JP" sz="1600" b="1" dirty="0" smtClean="0">
              <a:solidFill>
                <a:schemeClr val="tx1"/>
              </a:solidFill>
              <a:latin typeface="+mn-ea"/>
            </a:endParaRPr>
          </a:p>
        </p:txBody>
      </p:sp>
      <p:cxnSp>
        <p:nvCxnSpPr>
          <p:cNvPr id="24" name="直線コネクタ 23"/>
          <p:cNvCxnSpPr>
            <a:stCxn id="18" idx="0"/>
          </p:cNvCxnSpPr>
          <p:nvPr/>
        </p:nvCxnSpPr>
        <p:spPr>
          <a:xfrm>
            <a:off x="612640" y="3419872"/>
            <a:ext cx="5840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a:stCxn id="18" idx="3"/>
          </p:cNvCxnSpPr>
          <p:nvPr/>
        </p:nvCxnSpPr>
        <p:spPr>
          <a:xfrm>
            <a:off x="1188704" y="3671900"/>
            <a:ext cx="8048" cy="55086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52" name="正方形/長方形 51"/>
          <p:cNvSpPr/>
          <p:nvPr/>
        </p:nvSpPr>
        <p:spPr>
          <a:xfrm>
            <a:off x="44624" y="39239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飲食</a:t>
            </a:r>
            <a:endParaRPr kumimoji="1" lang="en-US" altLang="ja-JP" sz="1600" b="1" dirty="0" smtClean="0">
              <a:solidFill>
                <a:schemeClr val="tx1"/>
              </a:solidFill>
              <a:latin typeface="+mn-ea"/>
            </a:endParaRPr>
          </a:p>
        </p:txBody>
      </p:sp>
      <p:sp>
        <p:nvSpPr>
          <p:cNvPr id="53" name="正方形/長方形 52"/>
          <p:cNvSpPr/>
          <p:nvPr/>
        </p:nvSpPr>
        <p:spPr>
          <a:xfrm>
            <a:off x="44624" y="4427984"/>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b="1" dirty="0" smtClean="0">
                <a:solidFill>
                  <a:schemeClr val="tx1"/>
                </a:solidFill>
                <a:latin typeface="+mn-ea"/>
              </a:rPr>
              <a:t>美容</a:t>
            </a:r>
            <a:endParaRPr kumimoji="1" lang="en-US" altLang="ja-JP" sz="1600" b="1" dirty="0" smtClean="0">
              <a:solidFill>
                <a:schemeClr val="tx1"/>
              </a:solidFill>
              <a:latin typeface="+mn-ea"/>
            </a:endParaRPr>
          </a:p>
        </p:txBody>
      </p:sp>
      <p:sp>
        <p:nvSpPr>
          <p:cNvPr id="54" name="正方形/長方形 53"/>
          <p:cNvSpPr/>
          <p:nvPr/>
        </p:nvSpPr>
        <p:spPr>
          <a:xfrm>
            <a:off x="44624" y="4932040"/>
            <a:ext cx="1152128" cy="504056"/>
          </a:xfrm>
          <a:prstGeom prst="rect">
            <a:avLst/>
          </a:prstGeom>
          <a:solidFill>
            <a:srgbClr val="FFC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b="1" dirty="0" smtClean="0">
                <a:solidFill>
                  <a:schemeClr val="tx1"/>
                </a:solidFill>
                <a:latin typeface="+mn-ea"/>
              </a:rPr>
              <a:t>自動車関連</a:t>
            </a:r>
            <a:endParaRPr kumimoji="1" lang="en-US" altLang="ja-JP" sz="1400" b="1" dirty="0" smtClean="0">
              <a:solidFill>
                <a:schemeClr val="tx1"/>
              </a:solidFill>
              <a:latin typeface="+mn-ea"/>
            </a:endParaRPr>
          </a:p>
        </p:txBody>
      </p:sp>
      <p:sp>
        <p:nvSpPr>
          <p:cNvPr id="37" name="正方形/長方形 36"/>
          <p:cNvSpPr/>
          <p:nvPr/>
        </p:nvSpPr>
        <p:spPr>
          <a:xfrm>
            <a:off x="1340768" y="3563888"/>
            <a:ext cx="2044149" cy="369332"/>
          </a:xfrm>
          <a:prstGeom prst="rect">
            <a:avLst/>
          </a:prstGeom>
        </p:spPr>
        <p:txBody>
          <a:bodyPr wrap="none">
            <a:spAutoFit/>
          </a:bodyPr>
          <a:lstStyle/>
          <a:p>
            <a:pPr algn="ctr"/>
            <a:r>
              <a:rPr lang="ja-JP" altLang="en-US" b="1" dirty="0" smtClean="0">
                <a:latin typeface="+mn-ea"/>
              </a:rPr>
              <a:t>＜自動車関連業＞</a:t>
            </a:r>
            <a:endParaRPr lang="en-US" altLang="ja-JP" b="1" dirty="0" smtClean="0">
              <a:latin typeface="+mn-ea"/>
            </a:endParaRPr>
          </a:p>
        </p:txBody>
      </p:sp>
      <p:sp>
        <p:nvSpPr>
          <p:cNvPr id="40" name="正方形/長方形 39"/>
          <p:cNvSpPr/>
          <p:nvPr/>
        </p:nvSpPr>
        <p:spPr>
          <a:xfrm>
            <a:off x="3933056" y="3923928"/>
            <a:ext cx="2160240" cy="1800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chemeClr val="tx1"/>
                </a:solidFill>
              </a:rPr>
              <a:t>自動車の整備や修理は、一回の決済金額が高額になりカード決済で分割払いを希望されるお客さまも多数いらっしゃいます</a:t>
            </a:r>
            <a:r>
              <a:rPr lang="ja-JP" altLang="en-US" sz="1000" dirty="0" smtClean="0">
                <a:solidFill>
                  <a:schemeClr val="tx1"/>
                </a:solidFill>
              </a:rPr>
              <a:t>。</a:t>
            </a:r>
            <a:endParaRPr kumimoji="1" lang="ja-JP" altLang="en-US" sz="1000" dirty="0">
              <a:solidFill>
                <a:schemeClr val="tx1"/>
              </a:solidFill>
            </a:endParaRPr>
          </a:p>
        </p:txBody>
      </p:sp>
      <p:sp>
        <p:nvSpPr>
          <p:cNvPr id="41" name="正方形/長方形 40"/>
          <p:cNvSpPr/>
          <p:nvPr/>
        </p:nvSpPr>
        <p:spPr>
          <a:xfrm>
            <a:off x="1484784" y="5868144"/>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ja-JP" sz="1000" dirty="0" smtClean="0">
                <a:solidFill>
                  <a:srgbClr val="7030A0"/>
                </a:solidFill>
              </a:rPr>
              <a:t>当社ではメンテナンスが完了するとお客さまのご自宅まで納車に伺うケースが</a:t>
            </a:r>
            <a:r>
              <a:rPr lang="ja-JP" altLang="ja-JP" sz="1000" dirty="0" smtClean="0">
                <a:solidFill>
                  <a:srgbClr val="7030A0"/>
                </a:solidFill>
              </a:rPr>
              <a:t>多く</a:t>
            </a:r>
            <a:r>
              <a:rPr lang="ja-JP" altLang="en-US" sz="1000" dirty="0" smtClean="0">
                <a:solidFill>
                  <a:srgbClr val="7030A0"/>
                </a:solidFill>
              </a:rPr>
              <a:t>あります。これまでは</a:t>
            </a:r>
            <a:r>
              <a:rPr lang="ja-JP" altLang="ja-JP" sz="1000" dirty="0" smtClean="0">
                <a:solidFill>
                  <a:srgbClr val="7030A0"/>
                </a:solidFill>
              </a:rPr>
              <a:t>インプリンター</a:t>
            </a:r>
            <a:r>
              <a:rPr lang="ja-JP" altLang="ja-JP" sz="1000" dirty="0" smtClean="0">
                <a:solidFill>
                  <a:srgbClr val="7030A0"/>
                </a:solidFill>
              </a:rPr>
              <a:t>で</a:t>
            </a:r>
            <a:r>
              <a:rPr lang="ja-JP" altLang="ja-JP" sz="1000" dirty="0" smtClean="0">
                <a:solidFill>
                  <a:srgbClr val="7030A0"/>
                </a:solidFill>
              </a:rPr>
              <a:t>手書き</a:t>
            </a:r>
            <a:r>
              <a:rPr lang="ja-JP" altLang="en-US" sz="1000" dirty="0" smtClean="0">
                <a:solidFill>
                  <a:srgbClr val="7030A0"/>
                </a:solidFill>
              </a:rPr>
              <a:t>の</a:t>
            </a:r>
            <a:r>
              <a:rPr lang="ja-JP" altLang="ja-JP" sz="1000" dirty="0" smtClean="0">
                <a:solidFill>
                  <a:srgbClr val="7030A0"/>
                </a:solidFill>
              </a:rPr>
              <a:t>伝票</a:t>
            </a:r>
            <a:r>
              <a:rPr lang="ja-JP" altLang="ja-JP" sz="1000" dirty="0" smtClean="0">
                <a:solidFill>
                  <a:srgbClr val="7030A0"/>
                </a:solidFill>
              </a:rPr>
              <a:t>を使用しておりましたが</a:t>
            </a:r>
            <a:r>
              <a:rPr lang="ja-JP" altLang="en-US" sz="1000" dirty="0" smtClean="0">
                <a:solidFill>
                  <a:srgbClr val="7030A0"/>
                </a:solidFill>
              </a:rPr>
              <a:t>ミスも多くお客さま</a:t>
            </a:r>
            <a:r>
              <a:rPr lang="ja-JP" altLang="en-US" sz="1000" dirty="0" smtClean="0">
                <a:solidFill>
                  <a:srgbClr val="7030A0"/>
                </a:solidFill>
              </a:rPr>
              <a:t>を</a:t>
            </a:r>
            <a:r>
              <a:rPr lang="ja-JP" altLang="en-US" sz="1000" dirty="0" smtClean="0">
                <a:solidFill>
                  <a:srgbClr val="7030A0"/>
                </a:solidFill>
              </a:rPr>
              <a:t>お待たせする</a:t>
            </a:r>
            <a:r>
              <a:rPr lang="ja-JP" altLang="en-US" sz="1000" dirty="0" smtClean="0">
                <a:solidFill>
                  <a:srgbClr val="7030A0"/>
                </a:solidFill>
              </a:rPr>
              <a:t>ことも気がかりでした。</a:t>
            </a:r>
            <a:endParaRPr lang="ja-JP" altLang="en-US" sz="1000" dirty="0">
              <a:solidFill>
                <a:srgbClr val="7030A0"/>
              </a:solidFill>
            </a:endParaRPr>
          </a:p>
        </p:txBody>
      </p:sp>
      <p:sp>
        <p:nvSpPr>
          <p:cNvPr id="44" name="正方形/長方形 43"/>
          <p:cNvSpPr/>
          <p:nvPr/>
        </p:nvSpPr>
        <p:spPr>
          <a:xfrm>
            <a:off x="3933056" y="7812360"/>
            <a:ext cx="2232248" cy="10801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ja-JP" sz="1000" dirty="0" smtClean="0">
              <a:solidFill>
                <a:srgbClr val="7030A0"/>
              </a:solidFill>
            </a:endParaRPr>
          </a:p>
          <a:p>
            <a:r>
              <a:rPr lang="ja-JP" altLang="ja-JP" sz="1000" dirty="0" smtClean="0">
                <a:solidFill>
                  <a:srgbClr val="7030A0"/>
                </a:solidFill>
              </a:rPr>
              <a:t>プリンタ</a:t>
            </a:r>
            <a:r>
              <a:rPr lang="ja-JP" altLang="en-US" sz="1000" dirty="0" smtClean="0">
                <a:solidFill>
                  <a:srgbClr val="7030A0"/>
                </a:solidFill>
              </a:rPr>
              <a:t>ー</a:t>
            </a:r>
            <a:r>
              <a:rPr lang="ja-JP" altLang="ja-JP" sz="1000" dirty="0" smtClean="0">
                <a:solidFill>
                  <a:srgbClr val="7030A0"/>
                </a:solidFill>
              </a:rPr>
              <a:t>一</a:t>
            </a:r>
            <a:r>
              <a:rPr lang="ja-JP" altLang="ja-JP" sz="1000" dirty="0" smtClean="0">
                <a:solidFill>
                  <a:srgbClr val="7030A0"/>
                </a:solidFill>
              </a:rPr>
              <a:t>体型のモバイル端末を導入したこと</a:t>
            </a:r>
            <a:r>
              <a:rPr lang="ja-JP" altLang="ja-JP" sz="1000" dirty="0" smtClean="0">
                <a:solidFill>
                  <a:srgbClr val="7030A0"/>
                </a:solidFill>
              </a:rPr>
              <a:t>でお客</a:t>
            </a:r>
            <a:r>
              <a:rPr lang="ja-JP" altLang="ja-JP" sz="1000" dirty="0" smtClean="0">
                <a:solidFill>
                  <a:srgbClr val="7030A0"/>
                </a:solidFill>
              </a:rPr>
              <a:t>様をお待たせするお時間やスタッフの手間も省くことができ非常に助かっております。</a:t>
            </a:r>
          </a:p>
          <a:p>
            <a:pPr algn="ctr"/>
            <a:endParaRPr lang="ja-JP" altLang="en-US" sz="1000" dirty="0">
              <a:solidFill>
                <a:srgbClr val="7030A0"/>
              </a:solidFill>
            </a:endParaRPr>
          </a:p>
        </p:txBody>
      </p:sp>
      <p:pic>
        <p:nvPicPr>
          <p:cNvPr id="33794" name="Picture 2"/>
          <p:cNvPicPr>
            <a:picLocks noChangeAspect="1" noChangeArrowheads="1"/>
          </p:cNvPicPr>
          <p:nvPr/>
        </p:nvPicPr>
        <p:blipFill>
          <a:blip r:embed="rId12" cstate="print"/>
          <a:srcRect/>
          <a:stretch>
            <a:fillRect/>
          </a:stretch>
        </p:blipFill>
        <p:spPr bwMode="auto">
          <a:xfrm>
            <a:off x="1412776" y="7092280"/>
            <a:ext cx="2341329" cy="1728192"/>
          </a:xfrm>
          <a:prstGeom prst="rect">
            <a:avLst/>
          </a:prstGeom>
          <a:noFill/>
          <a:ln w="9525">
            <a:noFill/>
            <a:miter lim="800000"/>
            <a:headEnd/>
            <a:tailEnd/>
          </a:ln>
        </p:spPr>
      </p:pic>
      <p:pic>
        <p:nvPicPr>
          <p:cNvPr id="42" name="Picture 6"/>
          <p:cNvPicPr>
            <a:picLocks noChangeAspect="1" noChangeArrowheads="1"/>
          </p:cNvPicPr>
          <p:nvPr/>
        </p:nvPicPr>
        <p:blipFill>
          <a:blip r:embed="rId13" cstate="print"/>
          <a:srcRect/>
          <a:stretch>
            <a:fillRect/>
          </a:stretch>
        </p:blipFill>
        <p:spPr bwMode="auto">
          <a:xfrm>
            <a:off x="1484784" y="4067944"/>
            <a:ext cx="2238687" cy="1656184"/>
          </a:xfrm>
          <a:prstGeom prst="rect">
            <a:avLst/>
          </a:prstGeom>
          <a:noFill/>
        </p:spPr>
      </p:pic>
      <p:pic>
        <p:nvPicPr>
          <p:cNvPr id="43" name="Picture 8"/>
          <p:cNvPicPr>
            <a:picLocks noChangeAspect="1" noChangeArrowheads="1"/>
          </p:cNvPicPr>
          <p:nvPr/>
        </p:nvPicPr>
        <p:blipFill>
          <a:blip r:embed="rId14" cstate="print"/>
          <a:srcRect/>
          <a:stretch>
            <a:fillRect/>
          </a:stretch>
        </p:blipFill>
        <p:spPr bwMode="auto">
          <a:xfrm>
            <a:off x="3933056" y="6084168"/>
            <a:ext cx="2194720" cy="1489531"/>
          </a:xfrm>
          <a:prstGeom prst="rect">
            <a:avLst/>
          </a:prstGeom>
          <a:noFill/>
        </p:spPr>
      </p:pic>
      <p:sp>
        <p:nvSpPr>
          <p:cNvPr id="33" name="正方形/長方形 32"/>
          <p:cNvSpPr/>
          <p:nvPr/>
        </p:nvSpPr>
        <p:spPr>
          <a:xfrm>
            <a:off x="404664" y="1907704"/>
            <a:ext cx="5976664" cy="13681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200" dirty="0" smtClean="0">
                <a:solidFill>
                  <a:srgbClr val="7030A0"/>
                </a:solidFill>
              </a:rPr>
              <a:t>今日、さまざまなシチュエーションで</a:t>
            </a:r>
            <a:r>
              <a:rPr kumimoji="1" lang="ja-JP" altLang="en-US" sz="1200" dirty="0" smtClean="0">
                <a:solidFill>
                  <a:srgbClr val="7030A0"/>
                </a:solidFill>
              </a:rPr>
              <a:t>クレジットカードを利用</a:t>
            </a:r>
            <a:r>
              <a:rPr kumimoji="1" lang="ja-JP" altLang="en-US" sz="1200" dirty="0" smtClean="0">
                <a:solidFill>
                  <a:srgbClr val="7030A0"/>
                </a:solidFill>
              </a:rPr>
              <a:t>できるようになってきました。</a:t>
            </a:r>
            <a:r>
              <a:rPr lang="ja-JP" altLang="en-US" sz="1200" dirty="0" smtClean="0">
                <a:solidFill>
                  <a:srgbClr val="7030A0"/>
                </a:solidFill>
              </a:rPr>
              <a:t>クレジットカードの利用率は</a:t>
            </a:r>
            <a:r>
              <a:rPr lang="en-US" altLang="ja-JP" sz="1200" dirty="0" smtClean="0">
                <a:solidFill>
                  <a:srgbClr val="7030A0"/>
                </a:solidFill>
              </a:rPr>
              <a:t>10</a:t>
            </a:r>
            <a:r>
              <a:rPr lang="ja-JP" altLang="en-US" sz="1200" dirty="0" smtClean="0">
                <a:solidFill>
                  <a:srgbClr val="7030A0"/>
                </a:solidFill>
              </a:rPr>
              <a:t>年前と</a:t>
            </a:r>
            <a:r>
              <a:rPr lang="ja-JP" altLang="en-US" sz="1200" dirty="0" smtClean="0">
                <a:solidFill>
                  <a:srgbClr val="7030A0"/>
                </a:solidFill>
              </a:rPr>
              <a:t>比べ</a:t>
            </a:r>
            <a:r>
              <a:rPr lang="en-US" altLang="ja-JP" sz="1200" dirty="0" smtClean="0">
                <a:solidFill>
                  <a:srgbClr val="7030A0"/>
                </a:solidFill>
              </a:rPr>
              <a:t>2</a:t>
            </a:r>
            <a:r>
              <a:rPr lang="ja-JP" altLang="en-US" sz="1200" dirty="0" smtClean="0">
                <a:solidFill>
                  <a:srgbClr val="7030A0"/>
                </a:solidFill>
              </a:rPr>
              <a:t>倍に増えているもの</a:t>
            </a:r>
            <a:r>
              <a:rPr lang="ja-JP" altLang="en-US" sz="1200" dirty="0" smtClean="0">
                <a:solidFill>
                  <a:srgbClr val="7030A0"/>
                </a:solidFill>
              </a:rPr>
              <a:t>の、民間</a:t>
            </a:r>
            <a:r>
              <a:rPr lang="ja-JP" altLang="en-US" sz="1200" dirty="0" smtClean="0">
                <a:solidFill>
                  <a:srgbClr val="7030A0"/>
                </a:solidFill>
              </a:rPr>
              <a:t>最終消費支出の</a:t>
            </a:r>
            <a:r>
              <a:rPr lang="en-US" altLang="ja-JP" sz="1200" dirty="0" smtClean="0">
                <a:solidFill>
                  <a:srgbClr val="7030A0"/>
                </a:solidFill>
              </a:rPr>
              <a:t>20</a:t>
            </a:r>
            <a:r>
              <a:rPr lang="ja-JP" altLang="en-US" sz="1200" dirty="0" smtClean="0">
                <a:solidFill>
                  <a:srgbClr val="7030A0"/>
                </a:solidFill>
              </a:rPr>
              <a:t>％にも満たない数字です。</a:t>
            </a:r>
            <a:endParaRPr lang="en-US" altLang="ja-JP" sz="1200" dirty="0" smtClean="0">
              <a:solidFill>
                <a:srgbClr val="7030A0"/>
              </a:solidFill>
            </a:endParaRPr>
          </a:p>
          <a:p>
            <a:r>
              <a:rPr lang="ja-JP" altLang="en-US" sz="1200" dirty="0" smtClean="0">
                <a:solidFill>
                  <a:srgbClr val="7030A0"/>
                </a:solidFill>
              </a:rPr>
              <a:t>クレジットカードの利用シーンが多様化し、消費者にとって利用しやすい環境を整えることが今後のテーマとなっております。</a:t>
            </a:r>
            <a:endParaRPr kumimoji="1" lang="ja-JP" altLang="en-US" sz="1200" dirty="0">
              <a:solidFill>
                <a:srgbClr val="7030A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6300316"/>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800" dirty="0" smtClean="0">
                <a:solidFill>
                  <a:schemeClr val="tx1"/>
                </a:solidFill>
                <a:latin typeface="+mn-ea"/>
              </a:rPr>
              <a:t>WeChat</a:t>
            </a:r>
            <a:r>
              <a:rPr kumimoji="1" lang="ja-JP" altLang="en-US" sz="800" dirty="0" smtClean="0">
                <a:solidFill>
                  <a:schemeClr val="tx1"/>
                </a:solidFill>
                <a:latin typeface="+mn-ea"/>
              </a:rPr>
              <a:t>広告</a:t>
            </a:r>
            <a:endParaRPr kumimoji="1" lang="en-US" altLang="ja-JP" sz="800" dirty="0" smtClean="0">
              <a:solidFill>
                <a:schemeClr val="tx1"/>
              </a:solidFill>
              <a:latin typeface="+mn-ea"/>
            </a:endParaRPr>
          </a:p>
          <a:p>
            <a:r>
              <a:rPr kumimoji="1" lang="ja-JP" altLang="en-US" sz="800" dirty="0" smtClean="0">
                <a:solidFill>
                  <a:schemeClr val="tx1"/>
                </a:solidFill>
                <a:latin typeface="+mn-ea"/>
              </a:rPr>
              <a:t>        プロモーション</a:t>
            </a:r>
            <a:endParaRPr kumimoji="1" lang="en-US" altLang="ja-JP" sz="800" dirty="0" smtClean="0">
              <a:solidFill>
                <a:schemeClr val="tx1"/>
              </a:solidFill>
              <a:latin typeface="+mn-ea"/>
            </a:endParaRPr>
          </a:p>
          <a:p>
            <a:r>
              <a:rPr lang="en-US" altLang="ja-JP" sz="800" dirty="0" smtClean="0">
                <a:solidFill>
                  <a:schemeClr val="tx1"/>
                </a:solidFill>
                <a:latin typeface="+mn-ea"/>
              </a:rPr>
              <a:t>(</a:t>
            </a:r>
            <a:r>
              <a:rPr lang="ja-JP" altLang="en-US" sz="700" dirty="0" smtClean="0">
                <a:solidFill>
                  <a:schemeClr val="tx1"/>
                </a:solidFill>
                <a:latin typeface="+mn-ea"/>
              </a:rPr>
              <a:t>公式アカウント作成</a:t>
            </a:r>
            <a:r>
              <a:rPr lang="en-US" altLang="ja-JP" sz="800" dirty="0" smtClean="0">
                <a:solidFill>
                  <a:schemeClr val="tx1"/>
                </a:solidFill>
                <a:latin typeface="+mn-ea"/>
              </a:rPr>
              <a:t>)</a:t>
            </a:r>
            <a:endParaRPr kumimoji="1" lang="ja-JP" altLang="en-US" sz="800" dirty="0">
              <a:solidFill>
                <a:schemeClr val="tx1"/>
              </a:solidFill>
              <a:latin typeface="+mn-ea"/>
            </a:endParaRPr>
          </a:p>
        </p:txBody>
      </p:sp>
      <p:sp>
        <p:nvSpPr>
          <p:cNvPr id="18" name="正方形/長方形 17"/>
          <p:cNvSpPr/>
          <p:nvPr/>
        </p:nvSpPr>
        <p:spPr>
          <a:xfrm>
            <a:off x="44624" y="2123728"/>
            <a:ext cx="1152128" cy="50405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3" name="グループ化 39"/>
          <p:cNvGrpSpPr/>
          <p:nvPr/>
        </p:nvGrpSpPr>
        <p:grpSpPr>
          <a:xfrm>
            <a:off x="-19368" y="8153236"/>
            <a:ext cx="2296240" cy="883260"/>
            <a:chOff x="0" y="5868144"/>
            <a:chExt cx="2566386" cy="883260"/>
          </a:xfrm>
        </p:grpSpPr>
        <p:sp>
          <p:nvSpPr>
            <p:cNvPr id="34" name="正方形/長方形 33"/>
            <p:cNvSpPr/>
            <p:nvPr/>
          </p:nvSpPr>
          <p:spPr>
            <a:xfrm>
              <a:off x="21647" y="5887308"/>
              <a:ext cx="1340767"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00" dirty="0" smtClean="0">
                <a:solidFill>
                  <a:schemeClr val="tx1"/>
                </a:solidFill>
                <a:latin typeface="+mn-ea"/>
              </a:endParaRPr>
            </a:p>
            <a:p>
              <a:endParaRPr lang="en-US" altLang="ja-JP" sz="1000" dirty="0" smtClean="0">
                <a:solidFill>
                  <a:schemeClr val="tx1"/>
                </a:solidFill>
                <a:latin typeface="+mn-ea"/>
              </a:endParaRPr>
            </a:p>
          </p:txBody>
        </p:sp>
        <p:sp>
          <p:nvSpPr>
            <p:cNvPr id="35" name="テキスト ボックス 34"/>
            <p:cNvSpPr txBox="1"/>
            <p:nvPr/>
          </p:nvSpPr>
          <p:spPr>
            <a:xfrm>
              <a:off x="49522" y="5868144"/>
              <a:ext cx="1374509" cy="369332"/>
            </a:xfrm>
            <a:prstGeom prst="rect">
              <a:avLst/>
            </a:prstGeom>
            <a:noFill/>
          </p:spPr>
          <p:txBody>
            <a:bodyPr wrap="none" rtlCol="0">
              <a:spAutoFit/>
            </a:bodyPr>
            <a:lstStyle/>
            <a:p>
              <a:r>
                <a:rPr lang="ja-JP" altLang="en-US" sz="900" dirty="0" smtClean="0"/>
                <a:t>自動車関連業界</a:t>
              </a:r>
              <a:endParaRPr lang="en-US" altLang="ja-JP" sz="900" dirty="0" smtClean="0"/>
            </a:p>
            <a:p>
              <a:r>
                <a:rPr lang="ja-JP" altLang="en-US" sz="900" dirty="0" smtClean="0"/>
                <a:t>　　早期決済サービス</a:t>
              </a:r>
              <a:endParaRPr kumimoji="1" lang="ja-JP" altLang="en-US" sz="900" dirty="0"/>
            </a:p>
          </p:txBody>
        </p:sp>
        <p:sp>
          <p:nvSpPr>
            <p:cNvPr id="36" name="テキスト ボックス 35"/>
            <p:cNvSpPr txBox="1"/>
            <p:nvPr/>
          </p:nvSpPr>
          <p:spPr>
            <a:xfrm>
              <a:off x="0" y="6228184"/>
              <a:ext cx="2566386" cy="400110"/>
            </a:xfrm>
            <a:prstGeom prst="rect">
              <a:avLst/>
            </a:prstGeom>
            <a:noFill/>
          </p:spPr>
          <p:txBody>
            <a:bodyPr wrap="square" rtlCol="0">
              <a:spAutoFit/>
            </a:bodyPr>
            <a:lstStyle/>
            <a:p>
              <a:r>
                <a:rPr kumimoji="1" lang="en-US" altLang="ja-JP" sz="1000" dirty="0" smtClean="0">
                  <a:latin typeface="HGP創英角ｺﾞｼｯｸUB" pitchFamily="50" charset="-128"/>
                  <a:ea typeface="HGP創英角ｺﾞｼｯｸUB" pitchFamily="50" charset="-128"/>
                </a:rPr>
                <a:t>MS</a:t>
              </a:r>
              <a:r>
                <a:rPr kumimoji="1" lang="ja-JP" altLang="en-US" sz="1000" dirty="0" smtClean="0">
                  <a:latin typeface="HGP創英角ｺﾞｼｯｸUB" pitchFamily="50" charset="-128"/>
                  <a:ea typeface="HGP創英角ｺﾞｼｯｸUB" pitchFamily="50" charset="-128"/>
                </a:rPr>
                <a:t>カークレジット</a:t>
              </a:r>
              <a:endParaRPr kumimoji="1" lang="en-US" altLang="ja-JP" sz="1000" dirty="0" smtClean="0">
                <a:latin typeface="HGP創英角ｺﾞｼｯｸUB" pitchFamily="50" charset="-128"/>
                <a:ea typeface="HGP創英角ｺﾞｼｯｸUB" pitchFamily="50" charset="-128"/>
              </a:endParaRPr>
            </a:p>
            <a:p>
              <a:r>
                <a:rPr lang="ja-JP" altLang="en-US" sz="1000" dirty="0" smtClean="0">
                  <a:latin typeface="HGP創英角ｺﾞｼｯｸUB" pitchFamily="50" charset="-128"/>
                  <a:ea typeface="HGP創英角ｺﾞｼｯｸUB" pitchFamily="50" charset="-128"/>
                </a:rPr>
                <a:t>　　　　　　　株式会社</a:t>
              </a:r>
              <a:endParaRPr kumimoji="1" lang="ja-JP" altLang="en-US" sz="100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548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70203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800" dirty="0" smtClean="0">
                <a:solidFill>
                  <a:schemeClr val="tx1"/>
                </a:solidFill>
                <a:latin typeface="+mn-ea"/>
              </a:rPr>
              <a:t>特徴・メリット</a:t>
            </a:r>
            <a:endParaRPr lang="en-US" altLang="ja-JP" sz="800" dirty="0" smtClean="0">
              <a:solidFill>
                <a:schemeClr val="tx1"/>
              </a:solidFill>
              <a:latin typeface="+mn-ea"/>
            </a:endParaRPr>
          </a:p>
        </p:txBody>
      </p:sp>
      <p:sp>
        <p:nvSpPr>
          <p:cNvPr id="33" name="正方形/長方形 32"/>
          <p:cNvSpPr/>
          <p:nvPr/>
        </p:nvSpPr>
        <p:spPr>
          <a:xfrm>
            <a:off x="154732" y="565212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37" name="正方形/長方形 36"/>
          <p:cNvSpPr/>
          <p:nvPr/>
        </p:nvSpPr>
        <p:spPr>
          <a:xfrm>
            <a:off x="154732" y="586814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38" name="正方形/長方形 37"/>
          <p:cNvSpPr/>
          <p:nvPr/>
        </p:nvSpPr>
        <p:spPr>
          <a:xfrm>
            <a:off x="146952" y="608416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0" name="正方形/長方形 39"/>
          <p:cNvSpPr/>
          <p:nvPr/>
        </p:nvSpPr>
        <p:spPr>
          <a:xfrm>
            <a:off x="149812" y="723642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5" name="正方形/長方形 44"/>
          <p:cNvSpPr/>
          <p:nvPr/>
        </p:nvSpPr>
        <p:spPr>
          <a:xfrm>
            <a:off x="149812" y="745244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52" name="正方形/長方形 51"/>
          <p:cNvSpPr/>
          <p:nvPr/>
        </p:nvSpPr>
        <p:spPr>
          <a:xfrm>
            <a:off x="142032" y="766846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403648" y="251520"/>
            <a:ext cx="2232248" cy="36004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solidFill>
                  <a:srgbClr val="FF0000"/>
                </a:solidFill>
              </a:rPr>
              <a:t>サービス画面</a:t>
            </a:r>
            <a:endParaRPr kumimoji="1" lang="ja-JP" altLang="en-US" dirty="0">
              <a:solidFill>
                <a:srgbClr val="FF0000"/>
              </a:solidFill>
            </a:endParaRPr>
          </a:p>
        </p:txBody>
      </p:sp>
      <p:sp>
        <p:nvSpPr>
          <p:cNvPr id="15" name="テキスト ボックス 14"/>
          <p:cNvSpPr txBox="1"/>
          <p:nvPr/>
        </p:nvSpPr>
        <p:spPr>
          <a:xfrm>
            <a:off x="548680" y="1691680"/>
            <a:ext cx="3783408" cy="400110"/>
          </a:xfrm>
          <a:prstGeom prst="rect">
            <a:avLst/>
          </a:prstGeom>
          <a:noFill/>
        </p:spPr>
        <p:txBody>
          <a:bodyPr wrap="none" rtlCol="0">
            <a:spAutoFit/>
          </a:bodyPr>
          <a:lstStyle/>
          <a:p>
            <a:r>
              <a:rPr kumimoji="1" lang="ja-JP" altLang="en-US" sz="2000" dirty="0" smtClean="0">
                <a:latin typeface="HGP創英角ｺﾞｼｯｸUB" pitchFamily="50" charset="-128"/>
                <a:ea typeface="HGP創英角ｺﾞｼｯｸUB" pitchFamily="50" charset="-128"/>
              </a:rPr>
              <a:t>≪</a:t>
            </a:r>
            <a:r>
              <a:rPr kumimoji="1" lang="en-US" altLang="ja-JP" sz="2000" dirty="0" smtClean="0">
                <a:latin typeface="HGP創英角ｺﾞｼｯｸUB" pitchFamily="50" charset="-128"/>
                <a:ea typeface="HGP創英角ｺﾞｼｯｸUB" pitchFamily="50" charset="-128"/>
              </a:rPr>
              <a:t>Merchant Support</a:t>
            </a:r>
            <a:r>
              <a:rPr kumimoji="1" lang="ja-JP" altLang="en-US" sz="2000" dirty="0" smtClean="0">
                <a:latin typeface="HGP創英角ｺﾞｼｯｸUB" pitchFamily="50" charset="-128"/>
                <a:ea typeface="HGP創英角ｺﾞｼｯｸUB" pitchFamily="50" charset="-128"/>
              </a:rPr>
              <a:t>のサービス</a:t>
            </a:r>
            <a:r>
              <a:rPr lang="ja-JP" altLang="en-US" sz="2000" dirty="0" smtClean="0">
                <a:latin typeface="HGP創英角ｺﾞｼｯｸUB" pitchFamily="50" charset="-128"/>
                <a:ea typeface="HGP創英角ｺﾞｼｯｸUB" pitchFamily="50" charset="-128"/>
              </a:rPr>
              <a:t>≫</a:t>
            </a:r>
            <a:endParaRPr kumimoji="1" lang="ja-JP" altLang="en-US" sz="2000" dirty="0">
              <a:latin typeface="HGP創英角ｺﾞｼｯｸUB" pitchFamily="50" charset="-128"/>
              <a:ea typeface="HGP創英角ｺﾞｼｯｸUB" pitchFamily="50" charset="-128"/>
            </a:endParaRPr>
          </a:p>
        </p:txBody>
      </p:sp>
      <p:sp>
        <p:nvSpPr>
          <p:cNvPr id="16" name="正方形/長方形 15"/>
          <p:cNvSpPr/>
          <p:nvPr/>
        </p:nvSpPr>
        <p:spPr>
          <a:xfrm>
            <a:off x="44624" y="5076056"/>
            <a:ext cx="1152128" cy="3600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決済</a:t>
            </a:r>
            <a:endParaRPr kumimoji="1" lang="ja-JP" altLang="en-US" sz="900" dirty="0">
              <a:solidFill>
                <a:schemeClr val="tx1"/>
              </a:solidFill>
              <a:latin typeface="+mn-ea"/>
            </a:endParaRPr>
          </a:p>
        </p:txBody>
      </p:sp>
      <p:sp>
        <p:nvSpPr>
          <p:cNvPr id="17" name="正方形/長方形 16"/>
          <p:cNvSpPr/>
          <p:nvPr/>
        </p:nvSpPr>
        <p:spPr>
          <a:xfrm>
            <a:off x="44624" y="5724128"/>
            <a:ext cx="1152128" cy="72008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900" dirty="0" smtClean="0">
                <a:solidFill>
                  <a:schemeClr val="tx1"/>
                </a:solidFill>
                <a:latin typeface="+mn-ea"/>
              </a:rPr>
              <a:t>WeChat</a:t>
            </a:r>
            <a:r>
              <a:rPr kumimoji="1" lang="ja-JP" altLang="en-US" sz="900" dirty="0" smtClean="0">
                <a:solidFill>
                  <a:schemeClr val="tx1"/>
                </a:solidFill>
                <a:latin typeface="+mn-ea"/>
              </a:rPr>
              <a:t>広告</a:t>
            </a:r>
            <a:endParaRPr kumimoji="1" lang="en-US" altLang="ja-JP" sz="900" dirty="0" smtClean="0">
              <a:solidFill>
                <a:schemeClr val="tx1"/>
              </a:solidFill>
              <a:latin typeface="+mn-ea"/>
            </a:endParaRPr>
          </a:p>
          <a:p>
            <a:r>
              <a:rPr kumimoji="1" lang="ja-JP" altLang="en-US" sz="900" dirty="0" smtClean="0">
                <a:solidFill>
                  <a:schemeClr val="tx1"/>
                </a:solidFill>
                <a:latin typeface="+mn-ea"/>
              </a:rPr>
              <a:t>        プロモーション</a:t>
            </a:r>
            <a:endParaRPr kumimoji="1" lang="en-US" altLang="ja-JP" sz="900" dirty="0" smtClean="0">
              <a:solidFill>
                <a:schemeClr val="tx1"/>
              </a:solidFill>
              <a:latin typeface="+mn-ea"/>
            </a:endParaRPr>
          </a:p>
          <a:p>
            <a:r>
              <a:rPr lang="en-US" altLang="ja-JP" sz="900" dirty="0" smtClean="0">
                <a:solidFill>
                  <a:schemeClr val="tx1"/>
                </a:solidFill>
                <a:latin typeface="+mn-ea"/>
              </a:rPr>
              <a:t>(</a:t>
            </a:r>
            <a:r>
              <a:rPr lang="ja-JP" altLang="en-US" sz="800" dirty="0" smtClean="0">
                <a:solidFill>
                  <a:schemeClr val="tx1"/>
                </a:solidFill>
                <a:latin typeface="+mn-ea"/>
              </a:rPr>
              <a:t>公式アカウント作成</a:t>
            </a:r>
            <a:r>
              <a:rPr lang="en-US" altLang="ja-JP" sz="900" dirty="0" smtClean="0">
                <a:solidFill>
                  <a:schemeClr val="tx1"/>
                </a:solidFill>
                <a:latin typeface="+mn-ea"/>
              </a:rPr>
              <a:t>)</a:t>
            </a:r>
            <a:endParaRPr kumimoji="1" lang="ja-JP" altLang="en-US" sz="900" dirty="0">
              <a:solidFill>
                <a:schemeClr val="tx1"/>
              </a:solidFill>
              <a:latin typeface="+mn-ea"/>
            </a:endParaRPr>
          </a:p>
        </p:txBody>
      </p:sp>
      <p:sp>
        <p:nvSpPr>
          <p:cNvPr id="18" name="正方形/長方形 17"/>
          <p:cNvSpPr/>
          <p:nvPr/>
        </p:nvSpPr>
        <p:spPr>
          <a:xfrm>
            <a:off x="44624" y="2123728"/>
            <a:ext cx="1152128" cy="504056"/>
          </a:xfrm>
          <a:prstGeom prst="rect">
            <a:avLst/>
          </a:prstGeom>
          <a:solidFill>
            <a:srgbClr val="FFC000"/>
          </a:solidFill>
          <a:ln w="127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＜店舗＞</a:t>
            </a:r>
            <a:endParaRPr kumimoji="1" lang="ja-JP" altLang="en-US" sz="900" dirty="0">
              <a:solidFill>
                <a:schemeClr val="tx1"/>
              </a:solidFill>
              <a:latin typeface="+mn-ea"/>
            </a:endParaRPr>
          </a:p>
        </p:txBody>
      </p:sp>
      <p:sp>
        <p:nvSpPr>
          <p:cNvPr id="19" name="正方形/長方形 18"/>
          <p:cNvSpPr/>
          <p:nvPr/>
        </p:nvSpPr>
        <p:spPr>
          <a:xfrm>
            <a:off x="44624" y="3563888"/>
            <a:ext cx="1152128" cy="57606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900" dirty="0" smtClean="0">
                <a:solidFill>
                  <a:schemeClr val="tx1"/>
                </a:solidFill>
                <a:latin typeface="+mn-ea"/>
              </a:rPr>
              <a:t>クレジットカード</a:t>
            </a:r>
            <a:r>
              <a:rPr lang="ja-JP" altLang="en-US" sz="900" dirty="0" smtClean="0">
                <a:solidFill>
                  <a:schemeClr val="tx1"/>
                </a:solidFill>
                <a:latin typeface="+mn-ea"/>
              </a:rPr>
              <a:t>決済</a:t>
            </a:r>
            <a:endParaRPr kumimoji="1" lang="en-US" altLang="ja-JP" sz="900" dirty="0" smtClean="0">
              <a:solidFill>
                <a:schemeClr val="tx1"/>
              </a:solidFill>
              <a:latin typeface="+mn-ea"/>
            </a:endParaRPr>
          </a:p>
          <a:p>
            <a:r>
              <a:rPr lang="ja-JP" altLang="en-US" sz="900" dirty="0" smtClean="0">
                <a:solidFill>
                  <a:schemeClr val="tx1"/>
                </a:solidFill>
                <a:latin typeface="+mn-ea"/>
              </a:rPr>
              <a:t>（早期）</a:t>
            </a:r>
            <a:r>
              <a:rPr kumimoji="1" lang="ja-JP" altLang="en-US" sz="900" dirty="0" smtClean="0">
                <a:solidFill>
                  <a:schemeClr val="tx1"/>
                </a:solidFill>
                <a:latin typeface="+mn-ea"/>
              </a:rPr>
              <a:t>＜</a:t>
            </a:r>
            <a:r>
              <a:rPr lang="en-US" altLang="ja-JP" sz="900" dirty="0" smtClean="0">
                <a:solidFill>
                  <a:schemeClr val="tx1"/>
                </a:solidFill>
                <a:latin typeface="+mn-ea"/>
              </a:rPr>
              <a:t>WEB</a:t>
            </a:r>
            <a:r>
              <a:rPr kumimoji="1" lang="ja-JP" altLang="en-US" sz="900" dirty="0" smtClean="0">
                <a:solidFill>
                  <a:schemeClr val="tx1"/>
                </a:solidFill>
                <a:latin typeface="+mn-ea"/>
              </a:rPr>
              <a:t>＞</a:t>
            </a:r>
            <a:endParaRPr kumimoji="1" lang="ja-JP" altLang="en-US" sz="900" dirty="0">
              <a:solidFill>
                <a:schemeClr val="tx1"/>
              </a:solidFill>
              <a:latin typeface="+mn-ea"/>
            </a:endParaRPr>
          </a:p>
        </p:txBody>
      </p:sp>
      <p:cxnSp>
        <p:nvCxnSpPr>
          <p:cNvPr id="24" name="直線コネクタ 23"/>
          <p:cNvCxnSpPr/>
          <p:nvPr/>
        </p:nvCxnSpPr>
        <p:spPr>
          <a:xfrm>
            <a:off x="260648" y="2123728"/>
            <a:ext cx="626469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線コネクタ 24"/>
          <p:cNvCxnSpPr/>
          <p:nvPr/>
        </p:nvCxnSpPr>
        <p:spPr>
          <a:xfrm>
            <a:off x="1196752" y="2195736"/>
            <a:ext cx="0" cy="64087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6" name="図表 25"/>
          <p:cNvGraphicFramePr/>
          <p:nvPr/>
        </p:nvGraphicFramePr>
        <p:xfrm>
          <a:off x="72008" y="1043608"/>
          <a:ext cx="6669360" cy="4320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2" name="グループ化 21"/>
          <p:cNvGrpSpPr/>
          <p:nvPr/>
        </p:nvGrpSpPr>
        <p:grpSpPr>
          <a:xfrm>
            <a:off x="2564904" y="251520"/>
            <a:ext cx="4711143" cy="677108"/>
            <a:chOff x="2564904" y="251520"/>
            <a:chExt cx="4711143" cy="677108"/>
          </a:xfrm>
        </p:grpSpPr>
        <p:sp>
          <p:nvSpPr>
            <p:cNvPr id="27" name="正方形/長方形 26"/>
            <p:cNvSpPr/>
            <p:nvPr/>
          </p:nvSpPr>
          <p:spPr>
            <a:xfrm>
              <a:off x="2564904" y="323528"/>
              <a:ext cx="792088"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600" dirty="0" smtClean="0">
                  <a:solidFill>
                    <a:schemeClr val="tx1"/>
                  </a:solidFill>
                </a:rPr>
                <a:t>VISA</a:t>
              </a:r>
              <a:endParaRPr kumimoji="1" lang="ja-JP" altLang="en-US" sz="1600" dirty="0">
                <a:solidFill>
                  <a:schemeClr val="tx1"/>
                </a:solidFill>
              </a:endParaRPr>
            </a:p>
          </p:txBody>
        </p:sp>
        <p:sp>
          <p:nvSpPr>
            <p:cNvPr id="28" name="テキスト ボックス 27"/>
            <p:cNvSpPr txBox="1"/>
            <p:nvPr/>
          </p:nvSpPr>
          <p:spPr>
            <a:xfrm>
              <a:off x="5013176" y="251520"/>
              <a:ext cx="1844824" cy="677108"/>
            </a:xfrm>
            <a:prstGeom prst="rect">
              <a:avLst/>
            </a:prstGeom>
            <a:noFill/>
          </p:spPr>
          <p:txBody>
            <a:bodyPr wrap="square" rtlCol="0">
              <a:spAutoFit/>
            </a:bodyPr>
            <a:lstStyle/>
            <a:p>
              <a:r>
                <a:rPr kumimoji="1" lang="en-US" altLang="ja-JP" sz="1400" b="1" dirty="0" smtClean="0"/>
                <a:t>TEL </a:t>
              </a:r>
              <a:r>
                <a:rPr kumimoji="1" lang="ja-JP" altLang="en-US" sz="1400" b="1" dirty="0" smtClean="0"/>
                <a:t>　　</a:t>
              </a:r>
              <a:r>
                <a:rPr kumimoji="1" lang="en-US" altLang="ja-JP" sz="1400" b="1" dirty="0" smtClean="0"/>
                <a:t>03-6279-0521</a:t>
              </a:r>
            </a:p>
            <a:p>
              <a:r>
                <a:rPr lang="ja-JP" altLang="en-US" sz="1100" dirty="0" smtClean="0"/>
                <a:t>営業時間</a:t>
              </a:r>
              <a:r>
                <a:rPr lang="ja-JP" altLang="en-US" sz="1200" dirty="0" smtClean="0"/>
                <a:t>　</a:t>
              </a:r>
              <a:r>
                <a:rPr lang="ja-JP" altLang="en-US" sz="1100" dirty="0" smtClean="0"/>
                <a:t>平日</a:t>
              </a:r>
              <a:r>
                <a:rPr lang="en-US" altLang="ja-JP" sz="1200" dirty="0" smtClean="0"/>
                <a:t>9:00-17:00</a:t>
              </a:r>
            </a:p>
            <a:p>
              <a:endParaRPr kumimoji="1" lang="en-US" altLang="ja-JP" sz="1200" dirty="0" smtClean="0"/>
            </a:p>
          </p:txBody>
        </p:sp>
        <p:sp>
          <p:nvSpPr>
            <p:cNvPr id="29" name="正方形/長方形 28"/>
            <p:cNvSpPr/>
            <p:nvPr/>
          </p:nvSpPr>
          <p:spPr>
            <a:xfrm>
              <a:off x="3356992"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000" dirty="0" smtClean="0">
                  <a:solidFill>
                    <a:schemeClr val="tx1"/>
                  </a:solidFill>
                </a:rPr>
                <a:t>MasterCard</a:t>
              </a:r>
              <a:endParaRPr kumimoji="1" lang="ja-JP" altLang="en-US" sz="1000" dirty="0">
                <a:solidFill>
                  <a:schemeClr val="tx1"/>
                </a:solidFill>
              </a:endParaRPr>
            </a:p>
          </p:txBody>
        </p:sp>
        <p:sp>
          <p:nvSpPr>
            <p:cNvPr id="30" name="正方形/長方形 29"/>
            <p:cNvSpPr/>
            <p:nvPr/>
          </p:nvSpPr>
          <p:spPr>
            <a:xfrm>
              <a:off x="4149080" y="323528"/>
              <a:ext cx="792088" cy="285898"/>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600" dirty="0" smtClean="0">
                  <a:solidFill>
                    <a:schemeClr val="tx1"/>
                  </a:solidFill>
                </a:rPr>
                <a:t>銀聯</a:t>
              </a:r>
              <a:endParaRPr kumimoji="1" lang="ja-JP" altLang="en-US" sz="1600" dirty="0">
                <a:solidFill>
                  <a:schemeClr val="tx1"/>
                </a:solidFill>
              </a:endParaRPr>
            </a:p>
          </p:txBody>
        </p:sp>
        <p:sp>
          <p:nvSpPr>
            <p:cNvPr id="31" name="テキスト ボックス 30"/>
            <p:cNvSpPr txBox="1"/>
            <p:nvPr/>
          </p:nvSpPr>
          <p:spPr>
            <a:xfrm>
              <a:off x="5517232" y="637982"/>
              <a:ext cx="1758815" cy="261610"/>
            </a:xfrm>
            <a:prstGeom prst="rect">
              <a:avLst/>
            </a:prstGeom>
            <a:noFill/>
          </p:spPr>
          <p:txBody>
            <a:bodyPr wrap="square" rtlCol="0">
              <a:spAutoFit/>
            </a:bodyPr>
            <a:lstStyle/>
            <a:p>
              <a:r>
                <a:rPr kumimoji="1" lang="ja-JP" altLang="en-US" sz="1100" dirty="0" smtClean="0"/>
                <a:t>土・日・祝日　　休み</a:t>
              </a:r>
              <a:endParaRPr kumimoji="1" lang="en-US" altLang="ja-JP" sz="1100" dirty="0" smtClean="0"/>
            </a:p>
          </p:txBody>
        </p:sp>
      </p:grpSp>
      <p:graphicFrame>
        <p:nvGraphicFramePr>
          <p:cNvPr id="32" name="図表 31"/>
          <p:cNvGraphicFramePr/>
          <p:nvPr/>
        </p:nvGraphicFramePr>
        <p:xfrm>
          <a:off x="-27384" y="8928992"/>
          <a:ext cx="7101408" cy="25152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40" name="グループ化 39"/>
          <p:cNvGrpSpPr/>
          <p:nvPr/>
        </p:nvGrpSpPr>
        <p:grpSpPr>
          <a:xfrm>
            <a:off x="0" y="7649180"/>
            <a:ext cx="2296240" cy="864096"/>
            <a:chOff x="0" y="5868144"/>
            <a:chExt cx="2566386" cy="864096"/>
          </a:xfrm>
        </p:grpSpPr>
        <p:sp>
          <p:nvSpPr>
            <p:cNvPr id="34" name="正方形/長方形 33"/>
            <p:cNvSpPr/>
            <p:nvPr/>
          </p:nvSpPr>
          <p:spPr>
            <a:xfrm>
              <a:off x="72008" y="5868144"/>
              <a:ext cx="1340768" cy="864096"/>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050" dirty="0" smtClean="0">
                <a:solidFill>
                  <a:schemeClr val="tx1"/>
                </a:solidFill>
                <a:latin typeface="+mn-ea"/>
              </a:endParaRPr>
            </a:p>
            <a:p>
              <a:endParaRPr lang="en-US" altLang="ja-JP" sz="1050" dirty="0" smtClean="0">
                <a:solidFill>
                  <a:schemeClr val="tx1"/>
                </a:solidFill>
                <a:latin typeface="+mn-ea"/>
              </a:endParaRPr>
            </a:p>
          </p:txBody>
        </p:sp>
        <p:sp>
          <p:nvSpPr>
            <p:cNvPr id="35" name="テキスト ボックス 34"/>
            <p:cNvSpPr txBox="1"/>
            <p:nvPr/>
          </p:nvSpPr>
          <p:spPr>
            <a:xfrm>
              <a:off x="49522" y="5868144"/>
              <a:ext cx="1345240" cy="400110"/>
            </a:xfrm>
            <a:prstGeom prst="rect">
              <a:avLst/>
            </a:prstGeom>
            <a:noFill/>
          </p:spPr>
          <p:txBody>
            <a:bodyPr wrap="none" rtlCol="0">
              <a:spAutoFit/>
            </a:bodyPr>
            <a:lstStyle/>
            <a:p>
              <a:r>
                <a:rPr lang="ja-JP" altLang="en-US" sz="1000" dirty="0" smtClean="0"/>
                <a:t>自動車関連業界</a:t>
              </a:r>
              <a:endParaRPr lang="en-US" altLang="ja-JP" sz="1000" dirty="0" smtClean="0"/>
            </a:p>
            <a:p>
              <a:r>
                <a:rPr lang="ja-JP" altLang="en-US" sz="1000" dirty="0" smtClean="0"/>
                <a:t>　　早期決済サービス</a:t>
              </a:r>
              <a:endParaRPr kumimoji="1" lang="ja-JP" altLang="en-US" sz="1000" dirty="0"/>
            </a:p>
          </p:txBody>
        </p:sp>
        <p:sp>
          <p:nvSpPr>
            <p:cNvPr id="36" name="テキスト ボックス 35"/>
            <p:cNvSpPr txBox="1"/>
            <p:nvPr/>
          </p:nvSpPr>
          <p:spPr>
            <a:xfrm>
              <a:off x="0" y="6228184"/>
              <a:ext cx="2566386" cy="430887"/>
            </a:xfrm>
            <a:prstGeom prst="rect">
              <a:avLst/>
            </a:prstGeom>
            <a:noFill/>
          </p:spPr>
          <p:txBody>
            <a:bodyPr wrap="square" rtlCol="0">
              <a:spAutoFit/>
            </a:bodyPr>
            <a:lstStyle/>
            <a:p>
              <a:r>
                <a:rPr kumimoji="1" lang="en-US" altLang="ja-JP" sz="1050" dirty="0" smtClean="0">
                  <a:latin typeface="HGP創英角ｺﾞｼｯｸUB" pitchFamily="50" charset="-128"/>
                  <a:ea typeface="HGP創英角ｺﾞｼｯｸUB" pitchFamily="50" charset="-128"/>
                </a:rPr>
                <a:t>MS</a:t>
              </a:r>
              <a:r>
                <a:rPr kumimoji="1" lang="ja-JP" altLang="en-US" sz="1050" dirty="0" smtClean="0">
                  <a:latin typeface="HGP創英角ｺﾞｼｯｸUB" pitchFamily="50" charset="-128"/>
                  <a:ea typeface="HGP創英角ｺﾞｼｯｸUB" pitchFamily="50" charset="-128"/>
                </a:rPr>
                <a:t>カークレジット</a:t>
              </a:r>
              <a:endParaRPr kumimoji="1" lang="en-US" altLang="ja-JP" sz="1050" dirty="0" smtClean="0">
                <a:latin typeface="HGP創英角ｺﾞｼｯｸUB" pitchFamily="50" charset="-128"/>
                <a:ea typeface="HGP創英角ｺﾞｼｯｸUB" pitchFamily="50" charset="-128"/>
              </a:endParaRPr>
            </a:p>
            <a:p>
              <a:r>
                <a:rPr lang="ja-JP" altLang="en-US" sz="1050" dirty="0" smtClean="0">
                  <a:latin typeface="HGP創英角ｺﾞｼｯｸUB" pitchFamily="50" charset="-128"/>
                  <a:ea typeface="HGP創英角ｺﾞｼｯｸUB" pitchFamily="50" charset="-128"/>
                </a:rPr>
                <a:t>　　　　　　　株式会社</a:t>
              </a:r>
              <a:endParaRPr kumimoji="1" lang="ja-JP" altLang="en-US" sz="1050" dirty="0">
                <a:latin typeface="HGP創英角ｺﾞｼｯｸUB" pitchFamily="50" charset="-128"/>
                <a:ea typeface="HGP創英角ｺﾞｼｯｸUB" pitchFamily="50" charset="-128"/>
              </a:endParaRPr>
            </a:p>
          </p:txBody>
        </p:sp>
      </p:grpSp>
      <p:sp>
        <p:nvSpPr>
          <p:cNvPr id="39" name="テキスト ボックス 38"/>
          <p:cNvSpPr txBox="1"/>
          <p:nvPr/>
        </p:nvSpPr>
        <p:spPr>
          <a:xfrm>
            <a:off x="116632" y="149895"/>
            <a:ext cx="2808312" cy="461665"/>
          </a:xfrm>
          <a:prstGeom prst="rect">
            <a:avLst/>
          </a:prstGeom>
          <a:noFill/>
        </p:spPr>
        <p:txBody>
          <a:bodyPr wrap="square" rtlCol="0">
            <a:spAutoFit/>
          </a:bodyPr>
          <a:lstStyle/>
          <a:p>
            <a:r>
              <a:rPr kumimoji="1" lang="en-US" altLang="ja-JP" sz="2400" dirty="0" smtClean="0"/>
              <a:t>Merchant Support</a:t>
            </a:r>
            <a:endParaRPr kumimoji="1" lang="ja-JP" altLang="en-US" sz="2400" dirty="0"/>
          </a:p>
        </p:txBody>
      </p:sp>
      <p:sp>
        <p:nvSpPr>
          <p:cNvPr id="41" name="正方形/長方形 40"/>
          <p:cNvSpPr/>
          <p:nvPr/>
        </p:nvSpPr>
        <p:spPr>
          <a:xfrm>
            <a:off x="142160" y="262778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2" name="正方形/長方形 41"/>
          <p:cNvSpPr/>
          <p:nvPr/>
        </p:nvSpPr>
        <p:spPr>
          <a:xfrm>
            <a:off x="142160" y="28438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3" name="正方形/長方形 42"/>
          <p:cNvSpPr/>
          <p:nvPr/>
        </p:nvSpPr>
        <p:spPr>
          <a:xfrm>
            <a:off x="142160" y="305983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4" name="正方形/長方形 43"/>
          <p:cNvSpPr/>
          <p:nvPr/>
        </p:nvSpPr>
        <p:spPr>
          <a:xfrm>
            <a:off x="142160" y="327585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46" name="正方形/長方形 45"/>
          <p:cNvSpPr/>
          <p:nvPr/>
        </p:nvSpPr>
        <p:spPr>
          <a:xfrm>
            <a:off x="142160" y="4139952"/>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47" name="正方形/長方形 46"/>
          <p:cNvSpPr/>
          <p:nvPr/>
        </p:nvSpPr>
        <p:spPr>
          <a:xfrm>
            <a:off x="142160" y="435597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700" dirty="0" smtClean="0">
                <a:solidFill>
                  <a:schemeClr val="tx1"/>
                </a:solidFill>
                <a:latin typeface="+mn-ea"/>
              </a:rPr>
              <a:t>サービス</a:t>
            </a:r>
            <a:r>
              <a:rPr lang="ja-JP" altLang="en-US" sz="900" dirty="0" smtClean="0">
                <a:solidFill>
                  <a:schemeClr val="tx1"/>
                </a:solidFill>
                <a:latin typeface="+mn-ea"/>
              </a:rPr>
              <a:t>の仕組み</a:t>
            </a:r>
            <a:endParaRPr lang="en-US" altLang="ja-JP" sz="900" dirty="0" smtClean="0">
              <a:solidFill>
                <a:schemeClr val="tx1"/>
              </a:solidFill>
              <a:latin typeface="+mn-ea"/>
            </a:endParaRPr>
          </a:p>
        </p:txBody>
      </p:sp>
      <p:sp>
        <p:nvSpPr>
          <p:cNvPr id="48" name="正方形/長方形 47"/>
          <p:cNvSpPr/>
          <p:nvPr/>
        </p:nvSpPr>
        <p:spPr>
          <a:xfrm>
            <a:off x="142160" y="4572000"/>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導入までの流れ</a:t>
            </a:r>
            <a:endParaRPr lang="en-US" altLang="ja-JP" sz="900" dirty="0" smtClean="0">
              <a:solidFill>
                <a:schemeClr val="tx1"/>
              </a:solidFill>
              <a:latin typeface="+mn-ea"/>
            </a:endParaRPr>
          </a:p>
        </p:txBody>
      </p:sp>
      <p:sp>
        <p:nvSpPr>
          <p:cNvPr id="49" name="正方形/長方形 48"/>
          <p:cNvSpPr/>
          <p:nvPr/>
        </p:nvSpPr>
        <p:spPr>
          <a:xfrm>
            <a:off x="142160" y="4788024"/>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900" dirty="0" smtClean="0">
                <a:solidFill>
                  <a:schemeClr val="tx1"/>
                </a:solidFill>
                <a:latin typeface="+mn-ea"/>
              </a:rPr>
              <a:t>FAQ</a:t>
            </a:r>
          </a:p>
        </p:txBody>
      </p:sp>
      <p:sp>
        <p:nvSpPr>
          <p:cNvPr id="50" name="正方形/長方形 49"/>
          <p:cNvSpPr/>
          <p:nvPr/>
        </p:nvSpPr>
        <p:spPr>
          <a:xfrm>
            <a:off x="142160" y="5436096"/>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51" name="正方形/長方形 50"/>
          <p:cNvSpPr/>
          <p:nvPr/>
        </p:nvSpPr>
        <p:spPr>
          <a:xfrm>
            <a:off x="142160" y="6444208"/>
            <a:ext cx="1041292" cy="216024"/>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900" dirty="0" smtClean="0">
                <a:solidFill>
                  <a:schemeClr val="tx1"/>
                </a:solidFill>
                <a:latin typeface="+mn-ea"/>
              </a:rPr>
              <a:t>特徴・メリット</a:t>
            </a:r>
            <a:endParaRPr lang="en-US" altLang="ja-JP" sz="900" dirty="0" smtClean="0">
              <a:solidFill>
                <a:schemeClr val="tx1"/>
              </a:solidFill>
              <a:latin typeface="+mn-ea"/>
            </a:endParaRPr>
          </a:p>
        </p:txBody>
      </p:sp>
      <p:sp>
        <p:nvSpPr>
          <p:cNvPr id="86" name="正方形/長方形 85"/>
          <p:cNvSpPr/>
          <p:nvPr/>
        </p:nvSpPr>
        <p:spPr>
          <a:xfrm>
            <a:off x="1181318" y="2147828"/>
            <a:ext cx="5593958" cy="158417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テキスト ボックス 86"/>
          <p:cNvSpPr txBox="1"/>
          <p:nvPr/>
        </p:nvSpPr>
        <p:spPr>
          <a:xfrm>
            <a:off x="3642928" y="3083932"/>
            <a:ext cx="2687285" cy="646331"/>
          </a:xfrm>
          <a:prstGeom prst="rect">
            <a:avLst/>
          </a:prstGeom>
          <a:noFill/>
        </p:spPr>
        <p:txBody>
          <a:bodyPr wrap="square" rtlCol="0">
            <a:spAutoFit/>
          </a:bodyPr>
          <a:lstStyle/>
          <a:p>
            <a:pPr algn="ctr"/>
            <a:r>
              <a:rPr lang="ja-JP" altLang="en-US" sz="2400" dirty="0" smtClean="0">
                <a:latin typeface="HGP創英角ｺﾞｼｯｸUB" pitchFamily="50" charset="-128"/>
                <a:ea typeface="HGP創英角ｺﾞｼｯｸUB" pitchFamily="50" charset="-128"/>
              </a:rPr>
              <a:t>早期決済サービス</a:t>
            </a:r>
            <a:endParaRPr lang="en-US" altLang="ja-JP" sz="2400" dirty="0" smtClean="0">
              <a:latin typeface="HGP創英角ｺﾞｼｯｸUB" pitchFamily="50" charset="-128"/>
              <a:ea typeface="HGP創英角ｺﾞｼｯｸUB" pitchFamily="50" charset="-128"/>
            </a:endParaRPr>
          </a:p>
          <a:p>
            <a:pPr algn="ctr"/>
            <a:r>
              <a:rPr kumimoji="1" lang="ja-JP" altLang="en-US" sz="1200" dirty="0" smtClean="0"/>
              <a:t>最短</a:t>
            </a:r>
            <a:r>
              <a:rPr kumimoji="1" lang="en-US" altLang="ja-JP" sz="1200" dirty="0" smtClean="0"/>
              <a:t>3</a:t>
            </a:r>
            <a:r>
              <a:rPr kumimoji="1" lang="ja-JP" altLang="en-US" sz="1200" dirty="0" smtClean="0"/>
              <a:t>日で売上代金お振込</a:t>
            </a:r>
            <a:endParaRPr kumimoji="1" lang="ja-JP" altLang="en-US" sz="1200" dirty="0"/>
          </a:p>
        </p:txBody>
      </p:sp>
      <p:sp>
        <p:nvSpPr>
          <p:cNvPr id="88" name="円/楕円 87"/>
          <p:cNvSpPr/>
          <p:nvPr/>
        </p:nvSpPr>
        <p:spPr>
          <a:xfrm>
            <a:off x="4579032" y="2219836"/>
            <a:ext cx="914400" cy="9144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9" name="直線矢印コネクタ 88"/>
          <p:cNvCxnSpPr/>
          <p:nvPr/>
        </p:nvCxnSpPr>
        <p:spPr>
          <a:xfrm flipV="1">
            <a:off x="4745628" y="2232193"/>
            <a:ext cx="72008" cy="72008"/>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0" name="テキスト ボックス 89"/>
          <p:cNvSpPr txBox="1"/>
          <p:nvPr/>
        </p:nvSpPr>
        <p:spPr>
          <a:xfrm>
            <a:off x="4698334" y="2291844"/>
            <a:ext cx="740908" cy="815608"/>
          </a:xfrm>
          <a:prstGeom prst="rect">
            <a:avLst/>
          </a:prstGeom>
          <a:noFill/>
        </p:spPr>
        <p:txBody>
          <a:bodyPr wrap="none" rtlCol="0">
            <a:spAutoFit/>
          </a:bodyPr>
          <a:lstStyle/>
          <a:p>
            <a:pPr algn="ctr"/>
            <a:r>
              <a:rPr kumimoji="1" lang="ja-JP" altLang="en-US" sz="1100" dirty="0" smtClean="0"/>
              <a:t>店舗向け</a:t>
            </a:r>
            <a:endParaRPr kumimoji="1" lang="en-US" altLang="ja-JP" sz="1100" dirty="0" smtClean="0"/>
          </a:p>
          <a:p>
            <a:pPr algn="ctr"/>
            <a:r>
              <a:rPr lang="en-US" altLang="ja-JP" sz="2400" dirty="0" smtClean="0"/>
              <a:t>3</a:t>
            </a:r>
            <a:r>
              <a:rPr lang="ja-JP" altLang="en-US" sz="1100" dirty="0" smtClean="0"/>
              <a:t>日</a:t>
            </a:r>
            <a:endParaRPr lang="en-US" altLang="ja-JP" sz="1100" dirty="0" smtClean="0"/>
          </a:p>
          <a:p>
            <a:pPr algn="ctr"/>
            <a:r>
              <a:rPr lang="ja-JP" altLang="en-US" sz="1100" dirty="0" smtClean="0"/>
              <a:t>後決済</a:t>
            </a:r>
            <a:endParaRPr kumimoji="1" lang="ja-JP" altLang="en-US" sz="1100" dirty="0"/>
          </a:p>
        </p:txBody>
      </p:sp>
      <p:sp>
        <p:nvSpPr>
          <p:cNvPr id="91" name="フリーフォーム 90"/>
          <p:cNvSpPr/>
          <p:nvPr/>
        </p:nvSpPr>
        <p:spPr>
          <a:xfrm>
            <a:off x="1109310" y="2146891"/>
            <a:ext cx="1682578" cy="1569308"/>
          </a:xfrm>
          <a:custGeom>
            <a:avLst/>
            <a:gdLst>
              <a:gd name="connsiteX0" fmla="*/ 1682578 w 1682578"/>
              <a:gd name="connsiteY0" fmla="*/ 0 h 1569308"/>
              <a:gd name="connsiteX1" fmla="*/ 113270 w 1682578"/>
              <a:gd name="connsiteY1" fmla="*/ 679622 h 1569308"/>
              <a:gd name="connsiteX2" fmla="*/ 1002957 w 1682578"/>
              <a:gd name="connsiteY2" fmla="*/ 1569308 h 1569308"/>
            </a:gdLst>
            <a:ahLst/>
            <a:cxnLst>
              <a:cxn ang="0">
                <a:pos x="connsiteX0" y="connsiteY0"/>
              </a:cxn>
              <a:cxn ang="0">
                <a:pos x="connsiteX1" y="connsiteY1"/>
              </a:cxn>
              <a:cxn ang="0">
                <a:pos x="connsiteX2" y="connsiteY2"/>
              </a:cxn>
            </a:cxnLst>
            <a:rect l="l" t="t" r="r" b="b"/>
            <a:pathLst>
              <a:path w="1682578" h="1569308">
                <a:moveTo>
                  <a:pt x="1682578" y="0"/>
                </a:moveTo>
                <a:cubicBezTo>
                  <a:pt x="954559" y="209035"/>
                  <a:pt x="226540" y="418071"/>
                  <a:pt x="113270" y="679622"/>
                </a:cubicBezTo>
                <a:cubicBezTo>
                  <a:pt x="0" y="941173"/>
                  <a:pt x="501478" y="1255240"/>
                  <a:pt x="1002957" y="1569308"/>
                </a:cubicBez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2" name="フリーフォーム 91"/>
          <p:cNvSpPr/>
          <p:nvPr/>
        </p:nvSpPr>
        <p:spPr>
          <a:xfrm>
            <a:off x="5704155" y="2146891"/>
            <a:ext cx="1153297" cy="1594022"/>
          </a:xfrm>
          <a:custGeom>
            <a:avLst/>
            <a:gdLst>
              <a:gd name="connsiteX0" fmla="*/ 0 w 1153297"/>
              <a:gd name="connsiteY0" fmla="*/ 0 h 1594022"/>
              <a:gd name="connsiteX1" fmla="*/ 1062681 w 1153297"/>
              <a:gd name="connsiteY1" fmla="*/ 531340 h 1594022"/>
              <a:gd name="connsiteX2" fmla="*/ 543697 w 1153297"/>
              <a:gd name="connsiteY2" fmla="*/ 1594022 h 1594022"/>
              <a:gd name="connsiteX3" fmla="*/ 543697 w 1153297"/>
              <a:gd name="connsiteY3" fmla="*/ 1594022 h 1594022"/>
            </a:gdLst>
            <a:ahLst/>
            <a:cxnLst>
              <a:cxn ang="0">
                <a:pos x="connsiteX0" y="connsiteY0"/>
              </a:cxn>
              <a:cxn ang="0">
                <a:pos x="connsiteX1" y="connsiteY1"/>
              </a:cxn>
              <a:cxn ang="0">
                <a:pos x="connsiteX2" y="connsiteY2"/>
              </a:cxn>
              <a:cxn ang="0">
                <a:pos x="connsiteX3" y="connsiteY3"/>
              </a:cxn>
            </a:cxnLst>
            <a:rect l="l" t="t" r="r" b="b"/>
            <a:pathLst>
              <a:path w="1153297" h="1594022">
                <a:moveTo>
                  <a:pt x="0" y="0"/>
                </a:moveTo>
                <a:cubicBezTo>
                  <a:pt x="486032" y="132835"/>
                  <a:pt x="972065" y="265670"/>
                  <a:pt x="1062681" y="531340"/>
                </a:cubicBezTo>
                <a:cubicBezTo>
                  <a:pt x="1153297" y="797010"/>
                  <a:pt x="543697" y="1594022"/>
                  <a:pt x="543697" y="1594022"/>
                </a:cubicBezTo>
                <a:lnTo>
                  <a:pt x="543697" y="1594022"/>
                </a:lnTo>
              </a:path>
            </a:pathLst>
          </a:cu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3" name="テキスト ボックス 92"/>
          <p:cNvSpPr txBox="1"/>
          <p:nvPr/>
        </p:nvSpPr>
        <p:spPr>
          <a:xfrm>
            <a:off x="1109310" y="3779912"/>
            <a:ext cx="5748690" cy="600164"/>
          </a:xfrm>
          <a:prstGeom prst="rect">
            <a:avLst/>
          </a:prstGeom>
          <a:noFill/>
        </p:spPr>
        <p:txBody>
          <a:bodyPr wrap="none" rtlCol="0">
            <a:spAutoFit/>
          </a:bodyPr>
          <a:lstStyle/>
          <a:p>
            <a:r>
              <a:rPr lang="ja-JP" altLang="en-US" sz="1100" dirty="0" smtClean="0"/>
              <a:t>業界最速の</a:t>
            </a:r>
            <a:r>
              <a:rPr lang="en-US" altLang="ja-JP" sz="1100" dirty="0" smtClean="0"/>
              <a:t>3</a:t>
            </a:r>
            <a:r>
              <a:rPr lang="ja-JP" altLang="en-US" sz="1100" dirty="0" smtClean="0"/>
              <a:t>日後決済を実現したクレジットカード決済サービスです。</a:t>
            </a:r>
            <a:endParaRPr lang="en-US" altLang="ja-JP" sz="1100" dirty="0" smtClean="0"/>
          </a:p>
          <a:p>
            <a:r>
              <a:rPr lang="ja-JP" altLang="en-US" sz="1100" dirty="0" smtClean="0"/>
              <a:t>全世界で高い信頼を持つ</a:t>
            </a:r>
            <a:r>
              <a:rPr lang="en-US" altLang="ja-JP" sz="1100" dirty="0" smtClean="0"/>
              <a:t>VISA</a:t>
            </a:r>
            <a:r>
              <a:rPr lang="ja-JP" altLang="en-US" sz="1100" dirty="0" err="1" smtClean="0"/>
              <a:t>、</a:t>
            </a:r>
            <a:r>
              <a:rPr lang="en-US" altLang="ja-JP" sz="1100" dirty="0" smtClean="0"/>
              <a:t>MasterCard</a:t>
            </a:r>
            <a:r>
              <a:rPr lang="ja-JP" altLang="en-US" sz="1100" dirty="0" smtClean="0"/>
              <a:t>に対応。安全で確実なクレジットカード決済システム</a:t>
            </a:r>
            <a:endParaRPr lang="en-US" altLang="ja-JP" sz="1100" dirty="0" smtClean="0"/>
          </a:p>
          <a:p>
            <a:r>
              <a:rPr lang="ja-JP" altLang="en-US" sz="1100" dirty="0" smtClean="0"/>
              <a:t>により、理想的なキャッシュフローをご提供。ビジネスチャンスを逃しません。</a:t>
            </a:r>
            <a:endParaRPr kumimoji="1" lang="ja-JP" altLang="en-US" sz="1100" dirty="0"/>
          </a:p>
        </p:txBody>
      </p:sp>
      <p:grpSp>
        <p:nvGrpSpPr>
          <p:cNvPr id="118" name="グループ化 117"/>
          <p:cNvGrpSpPr/>
          <p:nvPr/>
        </p:nvGrpSpPr>
        <p:grpSpPr>
          <a:xfrm>
            <a:off x="1239242" y="4572000"/>
            <a:ext cx="5618758" cy="3019596"/>
            <a:chOff x="1239242" y="4716016"/>
            <a:chExt cx="5618758" cy="3019596"/>
          </a:xfrm>
        </p:grpSpPr>
        <p:sp>
          <p:nvSpPr>
            <p:cNvPr id="107" name="正方形/長方形 106"/>
            <p:cNvSpPr/>
            <p:nvPr/>
          </p:nvSpPr>
          <p:spPr>
            <a:xfrm>
              <a:off x="1372054" y="4716016"/>
              <a:ext cx="1584176"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solidFill>
                    <a:schemeClr val="tx1"/>
                  </a:solidFill>
                  <a:latin typeface="HGP創英角ｺﾞｼｯｸUB" pitchFamily="50" charset="-128"/>
                  <a:ea typeface="HGP創英角ｺﾞｼｯｸUB" pitchFamily="50" charset="-128"/>
                </a:rPr>
                <a:t>サービスの特徴</a:t>
              </a:r>
              <a:endParaRPr kumimoji="1" lang="ja-JP" altLang="en-US" sz="1400" dirty="0">
                <a:solidFill>
                  <a:schemeClr val="tx1"/>
                </a:solidFill>
                <a:latin typeface="HGP創英角ｺﾞｼｯｸUB" pitchFamily="50" charset="-128"/>
                <a:ea typeface="HGP創英角ｺﾞｼｯｸUB" pitchFamily="50" charset="-128"/>
              </a:endParaRPr>
            </a:p>
          </p:txBody>
        </p:sp>
        <p:sp>
          <p:nvSpPr>
            <p:cNvPr id="108" name="テキスト ボックス 107"/>
            <p:cNvSpPr txBox="1"/>
            <p:nvPr/>
          </p:nvSpPr>
          <p:spPr>
            <a:xfrm>
              <a:off x="1249098" y="5076056"/>
              <a:ext cx="4650632" cy="738664"/>
            </a:xfrm>
            <a:prstGeom prst="rect">
              <a:avLst/>
            </a:prstGeom>
            <a:noFill/>
          </p:spPr>
          <p:txBody>
            <a:bodyPr wrap="none" rtlCol="0">
              <a:spAutoFit/>
            </a:bodyPr>
            <a:lstStyle/>
            <a:p>
              <a:r>
                <a:rPr lang="ja-JP" altLang="en-US" sz="1200" b="1" u="sng" dirty="0" smtClean="0"/>
                <a:t>その</a:t>
              </a:r>
              <a:r>
                <a:rPr lang="en-US" altLang="ja-JP" sz="1200" b="1" u="sng" dirty="0" smtClean="0"/>
                <a:t>1</a:t>
              </a:r>
              <a:r>
                <a:rPr lang="ja-JP" altLang="en-US" sz="1200" b="1" u="sng" dirty="0" err="1" smtClean="0"/>
                <a:t>．</a:t>
              </a:r>
              <a:r>
                <a:rPr lang="ja-JP" altLang="en-US" sz="1200" b="1" u="sng" dirty="0" smtClean="0"/>
                <a:t>業界最速の</a:t>
              </a:r>
              <a:r>
                <a:rPr lang="en-US" altLang="ja-JP" sz="1200" b="1" u="sng" dirty="0" smtClean="0"/>
                <a:t>3</a:t>
              </a:r>
              <a:r>
                <a:rPr lang="ja-JP" altLang="en-US" sz="1200" b="1" u="sng" dirty="0" smtClean="0"/>
                <a:t>日後決済を実現</a:t>
              </a:r>
              <a:endParaRPr lang="en-US" altLang="ja-JP" sz="1200" b="1" u="sng" dirty="0" smtClean="0"/>
            </a:p>
            <a:p>
              <a:endParaRPr lang="en-US" altLang="ja-JP" sz="1000" dirty="0" smtClean="0"/>
            </a:p>
            <a:p>
              <a:r>
                <a:rPr lang="ja-JP" altLang="en-US" sz="1000" dirty="0" smtClean="0"/>
                <a:t>カード決済による売上代金は、売上計上</a:t>
              </a:r>
              <a:r>
                <a:rPr lang="en-US" altLang="ja-JP" sz="1000" dirty="0" smtClean="0"/>
                <a:t>3</a:t>
              </a:r>
              <a:r>
                <a:rPr lang="ja-JP" altLang="en-US" sz="1000" dirty="0" smtClean="0"/>
                <a:t>日後（銀行営業日）に指定口座にお振込。</a:t>
              </a:r>
              <a:endParaRPr lang="en-US" altLang="ja-JP" sz="1000" dirty="0" smtClean="0"/>
            </a:p>
            <a:p>
              <a:r>
                <a:rPr lang="ja-JP" altLang="en-US" sz="1000" dirty="0" smtClean="0"/>
                <a:t>円滑なキャッシュフローが実現し、現金決済並の資金運用が可能になります。</a:t>
              </a:r>
              <a:endParaRPr kumimoji="1" lang="ja-JP" altLang="en-US" sz="1000" dirty="0"/>
            </a:p>
          </p:txBody>
        </p:sp>
        <p:sp>
          <p:nvSpPr>
            <p:cNvPr id="109" name="正方形/長方形 108"/>
            <p:cNvSpPr/>
            <p:nvPr/>
          </p:nvSpPr>
          <p:spPr>
            <a:xfrm>
              <a:off x="5777880" y="5076056"/>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dirty="0" smtClean="0">
                  <a:solidFill>
                    <a:schemeClr val="tx1"/>
                  </a:solidFill>
                </a:rPr>
                <a:t>詳細はこちら</a:t>
              </a:r>
              <a:endParaRPr kumimoji="1" lang="ja-JP" altLang="en-US" sz="1200" dirty="0">
                <a:solidFill>
                  <a:schemeClr val="tx1"/>
                </a:solidFill>
              </a:endParaRPr>
            </a:p>
          </p:txBody>
        </p:sp>
        <p:sp>
          <p:nvSpPr>
            <p:cNvPr id="110" name="テキスト ボックス 109"/>
            <p:cNvSpPr txBox="1"/>
            <p:nvPr/>
          </p:nvSpPr>
          <p:spPr>
            <a:xfrm>
              <a:off x="1239242" y="5913304"/>
              <a:ext cx="5251759" cy="738664"/>
            </a:xfrm>
            <a:prstGeom prst="rect">
              <a:avLst/>
            </a:prstGeom>
            <a:noFill/>
          </p:spPr>
          <p:txBody>
            <a:bodyPr wrap="none" rtlCol="0">
              <a:spAutoFit/>
            </a:bodyPr>
            <a:lstStyle/>
            <a:p>
              <a:r>
                <a:rPr lang="ja-JP" altLang="en-US" sz="1200" b="1" u="sng" dirty="0" smtClean="0"/>
                <a:t>その</a:t>
              </a:r>
              <a:r>
                <a:rPr lang="en-US" altLang="ja-JP" sz="1200" b="1" u="sng" dirty="0" smtClean="0"/>
                <a:t>2</a:t>
              </a:r>
              <a:r>
                <a:rPr lang="ja-JP" altLang="en-US" sz="1200" b="1" u="sng" dirty="0" err="1" smtClean="0"/>
                <a:t>．</a:t>
              </a:r>
              <a:r>
                <a:rPr lang="ja-JP" altLang="en-US" sz="1200" b="1" u="sng" dirty="0" smtClean="0"/>
                <a:t>信頼の</a:t>
              </a:r>
              <a:r>
                <a:rPr lang="en-US" altLang="ja-JP" sz="1200" b="1" u="sng" dirty="0" smtClean="0"/>
                <a:t>VISA</a:t>
              </a:r>
              <a:r>
                <a:rPr lang="ja-JP" altLang="en-US" sz="1200" b="1" u="sng" dirty="0" err="1" smtClean="0"/>
                <a:t>、</a:t>
              </a:r>
              <a:r>
                <a:rPr lang="en-US" altLang="ja-JP" sz="1200" b="1" u="sng" dirty="0" smtClean="0"/>
                <a:t>MasterCard</a:t>
              </a:r>
              <a:r>
                <a:rPr lang="ja-JP" altLang="en-US" sz="1200" b="1" u="sng" dirty="0" smtClean="0"/>
                <a:t>に対応</a:t>
              </a:r>
              <a:endParaRPr lang="en-US" altLang="ja-JP" sz="1000" dirty="0" smtClean="0"/>
            </a:p>
            <a:p>
              <a:endParaRPr lang="en-US" altLang="ja-JP" sz="1000" dirty="0" smtClean="0"/>
            </a:p>
            <a:p>
              <a:r>
                <a:rPr lang="ja-JP" altLang="en-US" sz="1000" dirty="0" smtClean="0"/>
                <a:t>国内外で高い普及率を誇る</a:t>
              </a:r>
              <a:r>
                <a:rPr lang="en-US" altLang="ja-JP" sz="1000" dirty="0" smtClean="0"/>
                <a:t>VISA</a:t>
              </a:r>
              <a:r>
                <a:rPr lang="ja-JP" altLang="en-US" sz="1000" dirty="0" err="1" smtClean="0"/>
                <a:t>、</a:t>
              </a:r>
              <a:r>
                <a:rPr lang="en-US" altLang="ja-JP" sz="1000" dirty="0" smtClean="0"/>
                <a:t>MasterCard</a:t>
              </a:r>
              <a:r>
                <a:rPr lang="ja-JP" altLang="en-US" sz="1000" dirty="0" smtClean="0"/>
                <a:t>に対応。安心・安全なクレジットカード決済により、</a:t>
              </a:r>
              <a:endParaRPr lang="en-US" altLang="ja-JP" sz="1000" dirty="0" smtClean="0"/>
            </a:p>
            <a:p>
              <a:r>
                <a:rPr lang="ja-JP" altLang="en-US" sz="1000" dirty="0" smtClean="0"/>
                <a:t>お客様の購買意欲を高め販売チャンスを大幅に広げます。</a:t>
              </a:r>
              <a:endParaRPr kumimoji="1" lang="ja-JP" altLang="en-US" sz="1000" dirty="0"/>
            </a:p>
          </p:txBody>
        </p:sp>
        <p:sp>
          <p:nvSpPr>
            <p:cNvPr id="111" name="正方形/長方形 110"/>
            <p:cNvSpPr/>
            <p:nvPr/>
          </p:nvSpPr>
          <p:spPr>
            <a:xfrm>
              <a:off x="5777880" y="5868144"/>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dirty="0" smtClean="0">
                  <a:solidFill>
                    <a:schemeClr val="tx1"/>
                  </a:solidFill>
                </a:rPr>
                <a:t>詳細はこちら</a:t>
              </a:r>
              <a:endParaRPr kumimoji="1" lang="ja-JP" altLang="en-US" sz="1200" dirty="0">
                <a:solidFill>
                  <a:schemeClr val="tx1"/>
                </a:solidFill>
              </a:endParaRPr>
            </a:p>
          </p:txBody>
        </p:sp>
        <p:sp>
          <p:nvSpPr>
            <p:cNvPr id="112" name="テキスト ボックス 111"/>
            <p:cNvSpPr txBox="1"/>
            <p:nvPr/>
          </p:nvSpPr>
          <p:spPr>
            <a:xfrm>
              <a:off x="1241376" y="6804248"/>
              <a:ext cx="4851008" cy="738664"/>
            </a:xfrm>
            <a:prstGeom prst="rect">
              <a:avLst/>
            </a:prstGeom>
            <a:noFill/>
          </p:spPr>
          <p:txBody>
            <a:bodyPr wrap="none" rtlCol="0">
              <a:spAutoFit/>
            </a:bodyPr>
            <a:lstStyle/>
            <a:p>
              <a:r>
                <a:rPr lang="ja-JP" altLang="en-US" sz="1200" b="1" u="sng" dirty="0" smtClean="0"/>
                <a:t>その</a:t>
              </a:r>
              <a:r>
                <a:rPr lang="en-US" altLang="ja-JP" sz="1200" b="1" u="sng" dirty="0" smtClean="0"/>
                <a:t>3</a:t>
              </a:r>
              <a:r>
                <a:rPr lang="ja-JP" altLang="en-US" sz="1200" b="1" u="sng" dirty="0" err="1" smtClean="0"/>
                <a:t>．</a:t>
              </a:r>
              <a:r>
                <a:rPr lang="ja-JP" altLang="en-US" sz="1200" b="1" u="sng" dirty="0" smtClean="0"/>
                <a:t>簡単手続きで手軽に導入</a:t>
              </a:r>
              <a:endParaRPr lang="en-US" altLang="ja-JP" sz="1000" dirty="0" smtClean="0"/>
            </a:p>
            <a:p>
              <a:endParaRPr lang="en-US" altLang="ja-JP" sz="1000" dirty="0" smtClean="0"/>
            </a:p>
            <a:p>
              <a:r>
                <a:rPr lang="ja-JP" altLang="en-US" sz="1000" dirty="0" smtClean="0"/>
                <a:t>マーチャント・サポートでは、クレジットカード会社への加盟店契約取次サービスを実施。</a:t>
              </a:r>
              <a:endParaRPr lang="en-US" altLang="ja-JP" sz="1000" dirty="0" smtClean="0"/>
            </a:p>
            <a:p>
              <a:r>
                <a:rPr lang="ja-JP" altLang="en-US" sz="1000" dirty="0" smtClean="0"/>
                <a:t>クレジットカード</a:t>
              </a:r>
              <a:r>
                <a:rPr lang="ja-JP" altLang="en-US" sz="1000" dirty="0" smtClean="0"/>
                <a:t>決済</a:t>
              </a:r>
              <a:r>
                <a:rPr lang="ja-JP" altLang="en-US" sz="1000" dirty="0" smtClean="0">
                  <a:solidFill>
                    <a:srgbClr val="7030A0"/>
                  </a:solidFill>
                </a:rPr>
                <a:t>未導入</a:t>
              </a:r>
              <a:r>
                <a:rPr lang="ja-JP" altLang="en-US" sz="1000" dirty="0" smtClean="0"/>
                <a:t>の</a:t>
              </a:r>
              <a:r>
                <a:rPr lang="ja-JP" altLang="en-US" sz="1000" dirty="0" smtClean="0"/>
                <a:t>場合でも、簡単にお申込頂けます。 </a:t>
              </a:r>
              <a:endParaRPr kumimoji="1" lang="ja-JP" altLang="en-US" sz="1000" dirty="0"/>
            </a:p>
          </p:txBody>
        </p:sp>
        <p:sp>
          <p:nvSpPr>
            <p:cNvPr id="113" name="正方形/長方形 112"/>
            <p:cNvSpPr/>
            <p:nvPr/>
          </p:nvSpPr>
          <p:spPr>
            <a:xfrm>
              <a:off x="5777880" y="6804248"/>
              <a:ext cx="1080120" cy="288032"/>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200" dirty="0" smtClean="0">
                  <a:solidFill>
                    <a:schemeClr val="tx1"/>
                  </a:solidFill>
                </a:rPr>
                <a:t>詳細はこちら</a:t>
              </a:r>
              <a:endParaRPr kumimoji="1" lang="ja-JP" altLang="en-US" sz="1200" dirty="0">
                <a:solidFill>
                  <a:schemeClr val="tx1"/>
                </a:solidFill>
              </a:endParaRPr>
            </a:p>
          </p:txBody>
        </p:sp>
        <p:grpSp>
          <p:nvGrpSpPr>
            <p:cNvPr id="114" name="グループ化 126"/>
            <p:cNvGrpSpPr/>
            <p:nvPr/>
          </p:nvGrpSpPr>
          <p:grpSpPr>
            <a:xfrm>
              <a:off x="5320137" y="7549042"/>
              <a:ext cx="144016" cy="144016"/>
              <a:chOff x="945791" y="4522572"/>
              <a:chExt cx="144016" cy="144016"/>
            </a:xfrm>
          </p:grpSpPr>
          <p:sp>
            <p:nvSpPr>
              <p:cNvPr id="115" name="二等辺三角形 114"/>
              <p:cNvSpPr/>
              <p:nvPr/>
            </p:nvSpPr>
            <p:spPr>
              <a:xfrm rot="5400000">
                <a:off x="987439" y="4556386"/>
                <a:ext cx="83132" cy="71665"/>
              </a:xfrm>
              <a:prstGeom prst="triangl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6" name="正方形/長方形 115"/>
              <p:cNvSpPr/>
              <p:nvPr/>
            </p:nvSpPr>
            <p:spPr>
              <a:xfrm>
                <a:off x="945791" y="4522572"/>
                <a:ext cx="144016" cy="144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17" name="正方形/長方形 116"/>
            <p:cNvSpPr/>
            <p:nvPr/>
          </p:nvSpPr>
          <p:spPr>
            <a:xfrm>
              <a:off x="5476581" y="7489391"/>
              <a:ext cx="1289135" cy="246221"/>
            </a:xfrm>
            <a:prstGeom prst="rect">
              <a:avLst/>
            </a:prstGeom>
          </p:spPr>
          <p:txBody>
            <a:bodyPr wrap="none">
              <a:spAutoFit/>
            </a:bodyPr>
            <a:lstStyle/>
            <a:p>
              <a:r>
                <a:rPr lang="ja-JP" altLang="en-US" sz="1000" dirty="0" smtClean="0"/>
                <a:t>ページの先頭に戻る</a:t>
              </a:r>
              <a:endParaRPr lang="ja-JP" altLang="en-US" sz="1000" dirty="0"/>
            </a:p>
          </p:txBody>
        </p:sp>
      </p:grpSp>
    </p:spTree>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5945</TotalTime>
  <Words>4621</Words>
  <Application>Microsoft Office PowerPoint</Application>
  <PresentationFormat>画面に合わせる (4:3)</PresentationFormat>
  <Paragraphs>1034</Paragraphs>
  <Slides>17</Slides>
  <Notes>0</Notes>
  <HiddenSlides>0</HiddenSlides>
  <MMClips>0</MMClips>
  <ScaleCrop>false</ScaleCrop>
  <HeadingPairs>
    <vt:vector size="4" baseType="variant">
      <vt:variant>
        <vt:lpstr>テーマ</vt:lpstr>
      </vt:variant>
      <vt:variant>
        <vt:i4>1</vt:i4>
      </vt:variant>
      <vt:variant>
        <vt:lpstr>スライド タイトル</vt:lpstr>
      </vt:variant>
      <vt:variant>
        <vt:i4>17</vt:i4>
      </vt:variant>
    </vt:vector>
  </HeadingPairs>
  <TitlesOfParts>
    <vt:vector size="18" baseType="lpstr">
      <vt:lpstr>Office テーマ</vt:lpstr>
      <vt:lpstr>スライド 1</vt:lpstr>
      <vt:lpstr>スライド 2</vt:lpstr>
      <vt:lpstr>スライド 3</vt:lpstr>
      <vt:lpstr>スライド 4</vt:lpstr>
      <vt:lpstr>スライド 5</vt:lpstr>
      <vt:lpstr>スライド 6</vt:lpstr>
      <vt:lpstr>スライド 7</vt:lpstr>
      <vt:lpstr>スライド 8</vt:lpstr>
      <vt:lpstr>スライド 9</vt:lpstr>
      <vt:lpstr>スライド 10</vt:lpstr>
      <vt:lpstr>スライド 11</vt:lpstr>
      <vt:lpstr>スライド 12</vt:lpstr>
      <vt:lpstr>スライド 13</vt:lpstr>
      <vt:lpstr>スライド 14</vt:lpstr>
      <vt:lpstr>スライド 15</vt:lpstr>
      <vt:lpstr>スライド 16</vt:lpstr>
      <vt:lpstr>スライド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スライド 1</dc:title>
  <dc:creator>栗田　浩敬</dc:creator>
  <cp:lastModifiedBy>shouichi.sakaue</cp:lastModifiedBy>
  <cp:revision>470</cp:revision>
  <dcterms:created xsi:type="dcterms:W3CDTF">2016-05-10T03:36:57Z</dcterms:created>
  <dcterms:modified xsi:type="dcterms:W3CDTF">2016-06-03T09:09:29Z</dcterms:modified>
</cp:coreProperties>
</file>

<file path=docProps/thumbnail.jpeg>
</file>